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5"/>
  </p:notesMasterIdLst>
  <p:sldIdLst>
    <p:sldId id="256" r:id="rId5"/>
    <p:sldId id="257" r:id="rId6"/>
    <p:sldId id="258" r:id="rId7"/>
    <p:sldId id="261" r:id="rId8"/>
    <p:sldId id="262" r:id="rId9"/>
    <p:sldId id="281" r:id="rId10"/>
    <p:sldId id="285" r:id="rId11"/>
    <p:sldId id="286" r:id="rId12"/>
    <p:sldId id="263" r:id="rId13"/>
    <p:sldId id="264" r:id="rId14"/>
    <p:sldId id="266" r:id="rId15"/>
    <p:sldId id="265" r:id="rId16"/>
    <p:sldId id="267" r:id="rId17"/>
    <p:sldId id="268" r:id="rId18"/>
    <p:sldId id="269" r:id="rId19"/>
    <p:sldId id="270" r:id="rId20"/>
    <p:sldId id="271" r:id="rId21"/>
    <p:sldId id="284" r:id="rId22"/>
    <p:sldId id="283" r:id="rId23"/>
    <p:sldId id="28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E41EA2-236A-D8BD-2167-2884B87764AA}" v="8" dt="2020-09-16T12:28:42.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94660"/>
  </p:normalViewPr>
  <p:slideViewPr>
    <p:cSldViewPr snapToGrid="0">
      <p:cViewPr varScale="1">
        <p:scale>
          <a:sx n="81" d="100"/>
          <a:sy n="81" d="100"/>
        </p:scale>
        <p:origin x="61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48CCF-22C8-476B-962B-2D35E17FCC4C}"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B971673-AF30-4189-99E7-D7AA6D1C2277}">
      <dgm:prSet/>
      <dgm:spPr/>
      <dgm:t>
        <a:bodyPr/>
        <a:lstStyle/>
        <a:p>
          <a:r>
            <a:rPr lang="nl-NL" dirty="0"/>
            <a:t>Aan het einde van de les: </a:t>
          </a:r>
          <a:endParaRPr lang="en-US" dirty="0"/>
        </a:p>
      </dgm:t>
    </dgm:pt>
    <dgm:pt modelId="{AB987FAE-B344-4302-8992-9D834ABE8148}" type="parTrans" cxnId="{E2B5D48B-FDC5-4326-8619-6CD50382CD13}">
      <dgm:prSet/>
      <dgm:spPr/>
      <dgm:t>
        <a:bodyPr/>
        <a:lstStyle/>
        <a:p>
          <a:endParaRPr lang="en-US"/>
        </a:p>
      </dgm:t>
    </dgm:pt>
    <dgm:pt modelId="{99AE4B52-69F4-4DDB-9627-E70E35822E66}" type="sibTrans" cxnId="{E2B5D48B-FDC5-4326-8619-6CD50382CD13}">
      <dgm:prSet/>
      <dgm:spPr/>
      <dgm:t>
        <a:bodyPr/>
        <a:lstStyle/>
        <a:p>
          <a:endParaRPr lang="en-US"/>
        </a:p>
      </dgm:t>
    </dgm:pt>
    <dgm:pt modelId="{C24634D7-C576-4E7C-88EA-2FCD05FB7E43}">
      <dgm:prSet/>
      <dgm:spPr/>
      <dgm:t>
        <a:bodyPr/>
        <a:lstStyle/>
        <a:p>
          <a:r>
            <a:rPr lang="nl-NL" dirty="0"/>
            <a:t>- Weet je wat de ABCDE methode inhoudt en kan je deze toepassen in een fictieve casus </a:t>
          </a:r>
          <a:endParaRPr lang="en-US" dirty="0"/>
        </a:p>
      </dgm:t>
    </dgm:pt>
    <dgm:pt modelId="{3999CDC5-FE0C-4E17-BA48-9C3B6BA3AE8B}" type="parTrans" cxnId="{3A4F2935-3D77-475D-8025-C001F3B834E1}">
      <dgm:prSet/>
      <dgm:spPr/>
      <dgm:t>
        <a:bodyPr/>
        <a:lstStyle/>
        <a:p>
          <a:endParaRPr lang="en-US"/>
        </a:p>
      </dgm:t>
    </dgm:pt>
    <dgm:pt modelId="{089385C8-AB77-413C-9139-F86363AAF7D8}" type="sibTrans" cxnId="{3A4F2935-3D77-475D-8025-C001F3B834E1}">
      <dgm:prSet/>
      <dgm:spPr/>
      <dgm:t>
        <a:bodyPr/>
        <a:lstStyle/>
        <a:p>
          <a:endParaRPr lang="en-US"/>
        </a:p>
      </dgm:t>
    </dgm:pt>
    <dgm:pt modelId="{05272240-ADA5-4555-8EC6-6D9C0A191EB4}">
      <dgm:prSet/>
      <dgm:spPr/>
      <dgm:t>
        <a:bodyPr/>
        <a:lstStyle/>
        <a:p>
          <a:r>
            <a:rPr lang="nl-NL" dirty="0"/>
            <a:t>- Kan je aangeven wat het doel is van de ABCDE methodiek </a:t>
          </a:r>
          <a:endParaRPr lang="en-US" dirty="0"/>
        </a:p>
      </dgm:t>
    </dgm:pt>
    <dgm:pt modelId="{5143A4C5-6DCC-41A9-BB04-75757CB4095E}" type="parTrans" cxnId="{9D716A7A-6D51-41F1-AD89-4586C86B4A47}">
      <dgm:prSet/>
      <dgm:spPr/>
      <dgm:t>
        <a:bodyPr/>
        <a:lstStyle/>
        <a:p>
          <a:endParaRPr lang="en-US"/>
        </a:p>
      </dgm:t>
    </dgm:pt>
    <dgm:pt modelId="{4CC91715-2CE8-47D8-B6D0-E4FBBFC96B8F}" type="sibTrans" cxnId="{9D716A7A-6D51-41F1-AD89-4586C86B4A47}">
      <dgm:prSet/>
      <dgm:spPr/>
      <dgm:t>
        <a:bodyPr/>
        <a:lstStyle/>
        <a:p>
          <a:endParaRPr lang="en-US"/>
        </a:p>
      </dgm:t>
    </dgm:pt>
    <dgm:pt modelId="{41BB87B1-5CD6-46C5-9A7B-4F6AC26E1DCA}">
      <dgm:prSet/>
      <dgm:spPr/>
      <dgm:t>
        <a:bodyPr/>
        <a:lstStyle/>
        <a:p>
          <a:r>
            <a:rPr lang="nl-NL" dirty="0"/>
            <a:t>- Heb je geoefend met het toepassen van de ABCDE methodiek in een (fictieve) casus </a:t>
          </a:r>
          <a:endParaRPr lang="en-US" dirty="0"/>
        </a:p>
      </dgm:t>
    </dgm:pt>
    <dgm:pt modelId="{23B46E93-FE5C-435F-B295-3F66C1EC99AC}" type="parTrans" cxnId="{3B62C66B-9770-4FA9-AEAC-EAE1BCDE63DD}">
      <dgm:prSet/>
      <dgm:spPr/>
      <dgm:t>
        <a:bodyPr/>
        <a:lstStyle/>
        <a:p>
          <a:endParaRPr lang="en-US"/>
        </a:p>
      </dgm:t>
    </dgm:pt>
    <dgm:pt modelId="{E748D26D-B1E6-4F95-9EDC-63B895957D93}" type="sibTrans" cxnId="{3B62C66B-9770-4FA9-AEAC-EAE1BCDE63DD}">
      <dgm:prSet/>
      <dgm:spPr/>
      <dgm:t>
        <a:bodyPr/>
        <a:lstStyle/>
        <a:p>
          <a:endParaRPr lang="en-US"/>
        </a:p>
      </dgm:t>
    </dgm:pt>
    <dgm:pt modelId="{5ECC48D7-B74A-48B6-A272-C1217DE0F149}" type="pres">
      <dgm:prSet presAssocID="{C5A48CCF-22C8-476B-962B-2D35E17FCC4C}" presName="vert0" presStyleCnt="0">
        <dgm:presLayoutVars>
          <dgm:dir/>
          <dgm:animOne val="branch"/>
          <dgm:animLvl val="lvl"/>
        </dgm:presLayoutVars>
      </dgm:prSet>
      <dgm:spPr/>
    </dgm:pt>
    <dgm:pt modelId="{24EBCA36-1F66-43B4-9F7D-4A4F49645F72}" type="pres">
      <dgm:prSet presAssocID="{7B971673-AF30-4189-99E7-D7AA6D1C2277}" presName="thickLine" presStyleLbl="alignNode1" presStyleIdx="0" presStyleCnt="4"/>
      <dgm:spPr/>
    </dgm:pt>
    <dgm:pt modelId="{65AC7F42-667A-4C2C-887D-933136F93FCF}" type="pres">
      <dgm:prSet presAssocID="{7B971673-AF30-4189-99E7-D7AA6D1C2277}" presName="horz1" presStyleCnt="0"/>
      <dgm:spPr/>
    </dgm:pt>
    <dgm:pt modelId="{DCC5CBA8-23A8-461D-898E-C0151A8C5C14}" type="pres">
      <dgm:prSet presAssocID="{7B971673-AF30-4189-99E7-D7AA6D1C2277}" presName="tx1" presStyleLbl="revTx" presStyleIdx="0" presStyleCnt="4"/>
      <dgm:spPr/>
    </dgm:pt>
    <dgm:pt modelId="{77DD8A59-B078-4CE0-95E6-B97BE04B297D}" type="pres">
      <dgm:prSet presAssocID="{7B971673-AF30-4189-99E7-D7AA6D1C2277}" presName="vert1" presStyleCnt="0"/>
      <dgm:spPr/>
    </dgm:pt>
    <dgm:pt modelId="{F443E5E7-E246-4699-8123-4703106020DA}" type="pres">
      <dgm:prSet presAssocID="{C24634D7-C576-4E7C-88EA-2FCD05FB7E43}" presName="thickLine" presStyleLbl="alignNode1" presStyleIdx="1" presStyleCnt="4"/>
      <dgm:spPr/>
    </dgm:pt>
    <dgm:pt modelId="{748942A1-812F-481D-9CEE-5579B9D11BA9}" type="pres">
      <dgm:prSet presAssocID="{C24634D7-C576-4E7C-88EA-2FCD05FB7E43}" presName="horz1" presStyleCnt="0"/>
      <dgm:spPr/>
    </dgm:pt>
    <dgm:pt modelId="{CB9BF2B6-C254-4BC2-92F2-B9A2F1CC66BD}" type="pres">
      <dgm:prSet presAssocID="{C24634D7-C576-4E7C-88EA-2FCD05FB7E43}" presName="tx1" presStyleLbl="revTx" presStyleIdx="1" presStyleCnt="4"/>
      <dgm:spPr/>
    </dgm:pt>
    <dgm:pt modelId="{8BD54CB2-B8AC-4110-BB77-86B434412A4A}" type="pres">
      <dgm:prSet presAssocID="{C24634D7-C576-4E7C-88EA-2FCD05FB7E43}" presName="vert1" presStyleCnt="0"/>
      <dgm:spPr/>
    </dgm:pt>
    <dgm:pt modelId="{A2F366DC-2C6E-4174-8ADD-FC2D4032A76F}" type="pres">
      <dgm:prSet presAssocID="{05272240-ADA5-4555-8EC6-6D9C0A191EB4}" presName="thickLine" presStyleLbl="alignNode1" presStyleIdx="2" presStyleCnt="4"/>
      <dgm:spPr/>
    </dgm:pt>
    <dgm:pt modelId="{DBF78D69-98CF-4EFB-BB68-7B569258460C}" type="pres">
      <dgm:prSet presAssocID="{05272240-ADA5-4555-8EC6-6D9C0A191EB4}" presName="horz1" presStyleCnt="0"/>
      <dgm:spPr/>
    </dgm:pt>
    <dgm:pt modelId="{35CB93B3-03FC-497F-96A3-5C0BD6A76DC4}" type="pres">
      <dgm:prSet presAssocID="{05272240-ADA5-4555-8EC6-6D9C0A191EB4}" presName="tx1" presStyleLbl="revTx" presStyleIdx="2" presStyleCnt="4"/>
      <dgm:spPr/>
    </dgm:pt>
    <dgm:pt modelId="{A68FA2D0-B31A-482E-9A5F-BA1AF57A2681}" type="pres">
      <dgm:prSet presAssocID="{05272240-ADA5-4555-8EC6-6D9C0A191EB4}" presName="vert1" presStyleCnt="0"/>
      <dgm:spPr/>
    </dgm:pt>
    <dgm:pt modelId="{A3C3DBCE-280B-4075-8AA8-B8DC68F95454}" type="pres">
      <dgm:prSet presAssocID="{41BB87B1-5CD6-46C5-9A7B-4F6AC26E1DCA}" presName="thickLine" presStyleLbl="alignNode1" presStyleIdx="3" presStyleCnt="4"/>
      <dgm:spPr/>
    </dgm:pt>
    <dgm:pt modelId="{0551D341-093B-4776-BCE3-1D1E13B38440}" type="pres">
      <dgm:prSet presAssocID="{41BB87B1-5CD6-46C5-9A7B-4F6AC26E1DCA}" presName="horz1" presStyleCnt="0"/>
      <dgm:spPr/>
    </dgm:pt>
    <dgm:pt modelId="{860664ED-E688-431A-A691-02BB85A21033}" type="pres">
      <dgm:prSet presAssocID="{41BB87B1-5CD6-46C5-9A7B-4F6AC26E1DCA}" presName="tx1" presStyleLbl="revTx" presStyleIdx="3" presStyleCnt="4"/>
      <dgm:spPr/>
    </dgm:pt>
    <dgm:pt modelId="{43149002-9658-464E-9FB0-5271D66A01AB}" type="pres">
      <dgm:prSet presAssocID="{41BB87B1-5CD6-46C5-9A7B-4F6AC26E1DCA}" presName="vert1" presStyleCnt="0"/>
      <dgm:spPr/>
    </dgm:pt>
  </dgm:ptLst>
  <dgm:cxnLst>
    <dgm:cxn modelId="{CDC5E700-93DE-4BEA-91C3-77A2D85227EA}" type="presOf" srcId="{C24634D7-C576-4E7C-88EA-2FCD05FB7E43}" destId="{CB9BF2B6-C254-4BC2-92F2-B9A2F1CC66BD}" srcOrd="0" destOrd="0" presId="urn:microsoft.com/office/officeart/2008/layout/LinedList"/>
    <dgm:cxn modelId="{3A4F2935-3D77-475D-8025-C001F3B834E1}" srcId="{C5A48CCF-22C8-476B-962B-2D35E17FCC4C}" destId="{C24634D7-C576-4E7C-88EA-2FCD05FB7E43}" srcOrd="1" destOrd="0" parTransId="{3999CDC5-FE0C-4E17-BA48-9C3B6BA3AE8B}" sibTransId="{089385C8-AB77-413C-9139-F86363AAF7D8}"/>
    <dgm:cxn modelId="{B8F22A46-D49C-44A5-A830-D30BD0C07F75}" type="presOf" srcId="{C5A48CCF-22C8-476B-962B-2D35E17FCC4C}" destId="{5ECC48D7-B74A-48B6-A272-C1217DE0F149}" srcOrd="0" destOrd="0" presId="urn:microsoft.com/office/officeart/2008/layout/LinedList"/>
    <dgm:cxn modelId="{3B62C66B-9770-4FA9-AEAC-EAE1BCDE63DD}" srcId="{C5A48CCF-22C8-476B-962B-2D35E17FCC4C}" destId="{41BB87B1-5CD6-46C5-9A7B-4F6AC26E1DCA}" srcOrd="3" destOrd="0" parTransId="{23B46E93-FE5C-435F-B295-3F66C1EC99AC}" sibTransId="{E748D26D-B1E6-4F95-9EDC-63B895957D93}"/>
    <dgm:cxn modelId="{9D716A7A-6D51-41F1-AD89-4586C86B4A47}" srcId="{C5A48CCF-22C8-476B-962B-2D35E17FCC4C}" destId="{05272240-ADA5-4555-8EC6-6D9C0A191EB4}" srcOrd="2" destOrd="0" parTransId="{5143A4C5-6DCC-41A9-BB04-75757CB4095E}" sibTransId="{4CC91715-2CE8-47D8-B6D0-E4FBBFC96B8F}"/>
    <dgm:cxn modelId="{E2B5D48B-FDC5-4326-8619-6CD50382CD13}" srcId="{C5A48CCF-22C8-476B-962B-2D35E17FCC4C}" destId="{7B971673-AF30-4189-99E7-D7AA6D1C2277}" srcOrd="0" destOrd="0" parTransId="{AB987FAE-B344-4302-8992-9D834ABE8148}" sibTransId="{99AE4B52-69F4-4DDB-9627-E70E35822E66}"/>
    <dgm:cxn modelId="{34527B90-3E48-410E-865E-4FB8A5346D56}" type="presOf" srcId="{41BB87B1-5CD6-46C5-9A7B-4F6AC26E1DCA}" destId="{860664ED-E688-431A-A691-02BB85A21033}" srcOrd="0" destOrd="0" presId="urn:microsoft.com/office/officeart/2008/layout/LinedList"/>
    <dgm:cxn modelId="{622DCDAB-F2AF-4F84-A01E-D6A165F1B25E}" type="presOf" srcId="{05272240-ADA5-4555-8EC6-6D9C0A191EB4}" destId="{35CB93B3-03FC-497F-96A3-5C0BD6A76DC4}" srcOrd="0" destOrd="0" presId="urn:microsoft.com/office/officeart/2008/layout/LinedList"/>
    <dgm:cxn modelId="{8EF161D8-E5DF-42EE-8379-06ACE25B62A1}" type="presOf" srcId="{7B971673-AF30-4189-99E7-D7AA6D1C2277}" destId="{DCC5CBA8-23A8-461D-898E-C0151A8C5C14}" srcOrd="0" destOrd="0" presId="urn:microsoft.com/office/officeart/2008/layout/LinedList"/>
    <dgm:cxn modelId="{68E466C3-B88F-4088-B36E-30181EC451CC}" type="presParOf" srcId="{5ECC48D7-B74A-48B6-A272-C1217DE0F149}" destId="{24EBCA36-1F66-43B4-9F7D-4A4F49645F72}" srcOrd="0" destOrd="0" presId="urn:microsoft.com/office/officeart/2008/layout/LinedList"/>
    <dgm:cxn modelId="{10DA502E-9BB0-4CFA-9E28-728BD18B5519}" type="presParOf" srcId="{5ECC48D7-B74A-48B6-A272-C1217DE0F149}" destId="{65AC7F42-667A-4C2C-887D-933136F93FCF}" srcOrd="1" destOrd="0" presId="urn:microsoft.com/office/officeart/2008/layout/LinedList"/>
    <dgm:cxn modelId="{16DE6B8D-87E7-4101-B8F0-CAC00D546788}" type="presParOf" srcId="{65AC7F42-667A-4C2C-887D-933136F93FCF}" destId="{DCC5CBA8-23A8-461D-898E-C0151A8C5C14}" srcOrd="0" destOrd="0" presId="urn:microsoft.com/office/officeart/2008/layout/LinedList"/>
    <dgm:cxn modelId="{F30C4C11-ADD3-4EF1-BCC7-5EB99900D5BD}" type="presParOf" srcId="{65AC7F42-667A-4C2C-887D-933136F93FCF}" destId="{77DD8A59-B078-4CE0-95E6-B97BE04B297D}" srcOrd="1" destOrd="0" presId="urn:microsoft.com/office/officeart/2008/layout/LinedList"/>
    <dgm:cxn modelId="{6A1D7C0C-86CA-43C3-A242-C88286CFE3CC}" type="presParOf" srcId="{5ECC48D7-B74A-48B6-A272-C1217DE0F149}" destId="{F443E5E7-E246-4699-8123-4703106020DA}" srcOrd="2" destOrd="0" presId="urn:microsoft.com/office/officeart/2008/layout/LinedList"/>
    <dgm:cxn modelId="{19F1956F-F319-4E1A-8A5A-C7B550DAF9A9}" type="presParOf" srcId="{5ECC48D7-B74A-48B6-A272-C1217DE0F149}" destId="{748942A1-812F-481D-9CEE-5579B9D11BA9}" srcOrd="3" destOrd="0" presId="urn:microsoft.com/office/officeart/2008/layout/LinedList"/>
    <dgm:cxn modelId="{18B01B3A-D602-4BEE-B04E-3435BA891CC3}" type="presParOf" srcId="{748942A1-812F-481D-9CEE-5579B9D11BA9}" destId="{CB9BF2B6-C254-4BC2-92F2-B9A2F1CC66BD}" srcOrd="0" destOrd="0" presId="urn:microsoft.com/office/officeart/2008/layout/LinedList"/>
    <dgm:cxn modelId="{04B6A6C7-77BA-496C-A113-E44E45814D31}" type="presParOf" srcId="{748942A1-812F-481D-9CEE-5579B9D11BA9}" destId="{8BD54CB2-B8AC-4110-BB77-86B434412A4A}" srcOrd="1" destOrd="0" presId="urn:microsoft.com/office/officeart/2008/layout/LinedList"/>
    <dgm:cxn modelId="{E12E3DA5-2E45-44F0-B04C-DE4D2850314A}" type="presParOf" srcId="{5ECC48D7-B74A-48B6-A272-C1217DE0F149}" destId="{A2F366DC-2C6E-4174-8ADD-FC2D4032A76F}" srcOrd="4" destOrd="0" presId="urn:microsoft.com/office/officeart/2008/layout/LinedList"/>
    <dgm:cxn modelId="{D3B787A7-09DE-47D4-88D7-A6E745B318DE}" type="presParOf" srcId="{5ECC48D7-B74A-48B6-A272-C1217DE0F149}" destId="{DBF78D69-98CF-4EFB-BB68-7B569258460C}" srcOrd="5" destOrd="0" presId="urn:microsoft.com/office/officeart/2008/layout/LinedList"/>
    <dgm:cxn modelId="{EB0AF078-1097-421C-BCF3-BA512D3706B8}" type="presParOf" srcId="{DBF78D69-98CF-4EFB-BB68-7B569258460C}" destId="{35CB93B3-03FC-497F-96A3-5C0BD6A76DC4}" srcOrd="0" destOrd="0" presId="urn:microsoft.com/office/officeart/2008/layout/LinedList"/>
    <dgm:cxn modelId="{E99D07FB-91F9-42FD-98D6-ACABF553C588}" type="presParOf" srcId="{DBF78D69-98CF-4EFB-BB68-7B569258460C}" destId="{A68FA2D0-B31A-482E-9A5F-BA1AF57A2681}" srcOrd="1" destOrd="0" presId="urn:microsoft.com/office/officeart/2008/layout/LinedList"/>
    <dgm:cxn modelId="{949DCC16-4610-4424-8926-FC29FC0BF1AA}" type="presParOf" srcId="{5ECC48D7-B74A-48B6-A272-C1217DE0F149}" destId="{A3C3DBCE-280B-4075-8AA8-B8DC68F95454}" srcOrd="6" destOrd="0" presId="urn:microsoft.com/office/officeart/2008/layout/LinedList"/>
    <dgm:cxn modelId="{2B505E2B-80C9-43DA-B6F1-520E8BFFA1D1}" type="presParOf" srcId="{5ECC48D7-B74A-48B6-A272-C1217DE0F149}" destId="{0551D341-093B-4776-BCE3-1D1E13B38440}" srcOrd="7" destOrd="0" presId="urn:microsoft.com/office/officeart/2008/layout/LinedList"/>
    <dgm:cxn modelId="{DC426446-1B54-441D-84C9-E7F869B833EB}" type="presParOf" srcId="{0551D341-093B-4776-BCE3-1D1E13B38440}" destId="{860664ED-E688-431A-A691-02BB85A21033}" srcOrd="0" destOrd="0" presId="urn:microsoft.com/office/officeart/2008/layout/LinedList"/>
    <dgm:cxn modelId="{FA468455-0825-47B5-97A3-1A159EAB7BDD}" type="presParOf" srcId="{0551D341-093B-4776-BCE3-1D1E13B38440}" destId="{43149002-9658-464E-9FB0-5271D66A01A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BCA36-1F66-43B4-9F7D-4A4F49645F72}">
      <dsp:nvSpPr>
        <dsp:cNvPr id="0" name=""/>
        <dsp:cNvSpPr/>
      </dsp:nvSpPr>
      <dsp:spPr>
        <a:xfrm>
          <a:off x="0" y="0"/>
          <a:ext cx="10179050" cy="0"/>
        </a:xfrm>
        <a:prstGeom prst="line">
          <a:avLst/>
        </a:prstGeom>
        <a:solidFill>
          <a:schemeClr val="accent5">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5CBA8-23A8-461D-898E-C0151A8C5C14}">
      <dsp:nvSpPr>
        <dsp:cNvPr id="0" name=""/>
        <dsp:cNvSpPr/>
      </dsp:nvSpPr>
      <dsp:spPr>
        <a:xfrm>
          <a:off x="0" y="0"/>
          <a:ext cx="10179050" cy="89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NL" sz="2600" kern="1200" dirty="0"/>
            <a:t>Aan het einde van de les: </a:t>
          </a:r>
          <a:endParaRPr lang="en-US" sz="2600" kern="1200" dirty="0"/>
        </a:p>
      </dsp:txBody>
      <dsp:txXfrm>
        <a:off x="0" y="0"/>
        <a:ext cx="10179050" cy="898524"/>
      </dsp:txXfrm>
    </dsp:sp>
    <dsp:sp modelId="{F443E5E7-E246-4699-8123-4703106020DA}">
      <dsp:nvSpPr>
        <dsp:cNvPr id="0" name=""/>
        <dsp:cNvSpPr/>
      </dsp:nvSpPr>
      <dsp:spPr>
        <a:xfrm>
          <a:off x="0" y="898525"/>
          <a:ext cx="10179050" cy="0"/>
        </a:xfrm>
        <a:prstGeom prst="line">
          <a:avLst/>
        </a:prstGeom>
        <a:solidFill>
          <a:schemeClr val="accent5">
            <a:hueOff val="-2019859"/>
            <a:satOff val="-5964"/>
            <a:lumOff val="-8170"/>
            <a:alphaOff val="0"/>
          </a:schemeClr>
        </a:solidFill>
        <a:ln w="12700" cap="flat" cmpd="sng" algn="in">
          <a:solidFill>
            <a:schemeClr val="accent5">
              <a:hueOff val="-2019859"/>
              <a:satOff val="-5964"/>
              <a:lumOff val="-81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9BF2B6-C254-4BC2-92F2-B9A2F1CC66BD}">
      <dsp:nvSpPr>
        <dsp:cNvPr id="0" name=""/>
        <dsp:cNvSpPr/>
      </dsp:nvSpPr>
      <dsp:spPr>
        <a:xfrm>
          <a:off x="0" y="898524"/>
          <a:ext cx="10179050" cy="89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NL" sz="2600" kern="1200" dirty="0"/>
            <a:t>- Weet je wat de ABCDE methode inhoudt en kan je deze toepassen in een fictieve casus </a:t>
          </a:r>
          <a:endParaRPr lang="en-US" sz="2600" kern="1200" dirty="0"/>
        </a:p>
      </dsp:txBody>
      <dsp:txXfrm>
        <a:off x="0" y="898524"/>
        <a:ext cx="10179050" cy="898524"/>
      </dsp:txXfrm>
    </dsp:sp>
    <dsp:sp modelId="{A2F366DC-2C6E-4174-8ADD-FC2D4032A76F}">
      <dsp:nvSpPr>
        <dsp:cNvPr id="0" name=""/>
        <dsp:cNvSpPr/>
      </dsp:nvSpPr>
      <dsp:spPr>
        <a:xfrm>
          <a:off x="0" y="1797050"/>
          <a:ext cx="10179050" cy="0"/>
        </a:xfrm>
        <a:prstGeom prst="line">
          <a:avLst/>
        </a:prstGeom>
        <a:solidFill>
          <a:schemeClr val="accent5">
            <a:hueOff val="-4039718"/>
            <a:satOff val="-11927"/>
            <a:lumOff val="-16340"/>
            <a:alphaOff val="0"/>
          </a:schemeClr>
        </a:solidFill>
        <a:ln w="12700" cap="flat" cmpd="sng" algn="in">
          <a:solidFill>
            <a:schemeClr val="accent5">
              <a:hueOff val="-4039718"/>
              <a:satOff val="-11927"/>
              <a:lumOff val="-163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CB93B3-03FC-497F-96A3-5C0BD6A76DC4}">
      <dsp:nvSpPr>
        <dsp:cNvPr id="0" name=""/>
        <dsp:cNvSpPr/>
      </dsp:nvSpPr>
      <dsp:spPr>
        <a:xfrm>
          <a:off x="0" y="1797049"/>
          <a:ext cx="10179050" cy="89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NL" sz="2600" kern="1200" dirty="0"/>
            <a:t>- Kan je aangeven wat het doel is van de ABCDE methodiek </a:t>
          </a:r>
          <a:endParaRPr lang="en-US" sz="2600" kern="1200" dirty="0"/>
        </a:p>
      </dsp:txBody>
      <dsp:txXfrm>
        <a:off x="0" y="1797049"/>
        <a:ext cx="10179050" cy="898524"/>
      </dsp:txXfrm>
    </dsp:sp>
    <dsp:sp modelId="{A3C3DBCE-280B-4075-8AA8-B8DC68F95454}">
      <dsp:nvSpPr>
        <dsp:cNvPr id="0" name=""/>
        <dsp:cNvSpPr/>
      </dsp:nvSpPr>
      <dsp:spPr>
        <a:xfrm>
          <a:off x="0" y="2695574"/>
          <a:ext cx="10179050" cy="0"/>
        </a:xfrm>
        <a:prstGeom prst="line">
          <a:avLst/>
        </a:prstGeom>
        <a:solidFill>
          <a:schemeClr val="accent5">
            <a:hueOff val="-6059576"/>
            <a:satOff val="-17891"/>
            <a:lumOff val="-24510"/>
            <a:alphaOff val="0"/>
          </a:schemeClr>
        </a:solidFill>
        <a:ln w="12700" cap="flat" cmpd="sng" algn="in">
          <a:solidFill>
            <a:schemeClr val="accent5">
              <a:hueOff val="-6059576"/>
              <a:satOff val="-17891"/>
              <a:lumOff val="-245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664ED-E688-431A-A691-02BB85A21033}">
      <dsp:nvSpPr>
        <dsp:cNvPr id="0" name=""/>
        <dsp:cNvSpPr/>
      </dsp:nvSpPr>
      <dsp:spPr>
        <a:xfrm>
          <a:off x="0" y="2695574"/>
          <a:ext cx="10179050" cy="89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NL" sz="2600" kern="1200" dirty="0"/>
            <a:t>- Heb je geoefend met het toepassen van de ABCDE methodiek in een (fictieve) casus </a:t>
          </a:r>
          <a:endParaRPr lang="en-US" sz="2600" kern="1200" dirty="0"/>
        </a:p>
      </dsp:txBody>
      <dsp:txXfrm>
        <a:off x="0" y="2695574"/>
        <a:ext cx="10179050" cy="8985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2096E-A8D5-44A3-BDBD-2BC722914D26}" type="datetimeFigureOut">
              <a:rPr lang="en-US" smtClean="0"/>
              <a:t>11/26/2020</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A8D0B-7BA3-478E-A296-8A9B8929F459}" type="slidenum">
              <a:rPr lang="en-US" smtClean="0"/>
              <a:t>‹nr.›</a:t>
            </a:fld>
            <a:endParaRPr lang="en-US"/>
          </a:p>
        </p:txBody>
      </p:sp>
    </p:spTree>
    <p:extLst>
      <p:ext uri="{BB962C8B-B14F-4D97-AF65-F5344CB8AC3E}">
        <p14:creationId xmlns:p14="http://schemas.microsoft.com/office/powerpoint/2010/main" val="310148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(N)EWS score </a:t>
            </a:r>
          </a:p>
          <a:p>
            <a:r>
              <a:rPr lang="en-US" dirty="0"/>
              <a:t>ABCDE </a:t>
            </a:r>
            <a:r>
              <a:rPr lang="en-US" dirty="0" err="1"/>
              <a:t>methode</a:t>
            </a:r>
            <a:r>
              <a:rPr lang="en-US" dirty="0"/>
              <a:t> </a:t>
            </a:r>
          </a:p>
          <a:p>
            <a:r>
              <a:rPr lang="en-US" dirty="0"/>
              <a:t>AMPLE</a:t>
            </a:r>
          </a:p>
          <a:p>
            <a:r>
              <a:rPr lang="en-US" dirty="0"/>
              <a:t>SCEGS </a:t>
            </a:r>
            <a:r>
              <a:rPr lang="en-US" dirty="0" err="1"/>
              <a:t>methode</a:t>
            </a:r>
            <a:r>
              <a:rPr lang="en-US" dirty="0"/>
              <a:t> </a:t>
            </a:r>
          </a:p>
          <a:p>
            <a:endParaRPr lang="en-US" dirty="0"/>
          </a:p>
        </p:txBody>
      </p:sp>
      <p:sp>
        <p:nvSpPr>
          <p:cNvPr id="4" name="Tijdelijke aanduiding voor dianummer 3"/>
          <p:cNvSpPr>
            <a:spLocks noGrp="1"/>
          </p:cNvSpPr>
          <p:nvPr>
            <p:ph type="sldNum" sz="quarter" idx="10"/>
          </p:nvPr>
        </p:nvSpPr>
        <p:spPr/>
        <p:txBody>
          <a:bodyPr/>
          <a:lstStyle/>
          <a:p>
            <a:fld id="{836A8D0B-7BA3-478E-A296-8A9B8929F459}" type="slidenum">
              <a:rPr lang="en-US" smtClean="0"/>
              <a:t>4</a:t>
            </a:fld>
            <a:endParaRPr lang="en-US"/>
          </a:p>
        </p:txBody>
      </p:sp>
    </p:spTree>
    <p:extLst>
      <p:ext uri="{BB962C8B-B14F-4D97-AF65-F5344CB8AC3E}">
        <p14:creationId xmlns:p14="http://schemas.microsoft.com/office/powerpoint/2010/main" val="406726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Arial" panose="020B0604020202020204" pitchFamily="34" charset="0"/>
                <a:ea typeface="Calibri" panose="020F0502020204030204" pitchFamily="34" charset="0"/>
              </a:rPr>
              <a:t>Ontstaan vanuit de ervaring van een orthopeed die zelf met zijn gezin in een ongeluk belande. Heer zelf kwam er goed van af, maar merkte haperende, ongecoördineerde en geprotocolleerde hulpverlening.  </a:t>
            </a:r>
          </a:p>
          <a:p>
            <a:r>
              <a:rPr lang="nl-NL" sz="1800" dirty="0">
                <a:effectLst/>
                <a:latin typeface="Arial" panose="020B0604020202020204" pitchFamily="34" charset="0"/>
                <a:ea typeface="Calibri" panose="020F0502020204030204" pitchFamily="34" charset="0"/>
              </a:rPr>
              <a:t>Uit frustratie Advanced Trauma Life support (gespecialiseerde zorg na basale hulpverlening) ontwikkeld. </a:t>
            </a:r>
          </a:p>
          <a:p>
            <a:r>
              <a:rPr lang="nl-NL" sz="1800" dirty="0">
                <a:effectLst/>
                <a:latin typeface="Arial" panose="020B0604020202020204" pitchFamily="34" charset="0"/>
                <a:ea typeface="Calibri" panose="020F0502020204030204" pitchFamily="34" charset="0"/>
              </a:rPr>
              <a:t>Ruggengraat bestaat uit de systematische beoordeling en behandeling van de </a:t>
            </a:r>
            <a:r>
              <a:rPr lang="nl-NL" sz="1800" dirty="0" err="1">
                <a:effectLst/>
                <a:latin typeface="Arial" panose="020B0604020202020204" pitchFamily="34" charset="0"/>
                <a:ea typeface="Calibri" panose="020F0502020204030204" pitchFamily="34" charset="0"/>
              </a:rPr>
              <a:t>patient</a:t>
            </a:r>
            <a:r>
              <a:rPr lang="nl-NL" sz="1800" dirty="0">
                <a:effectLst/>
                <a:latin typeface="Arial" panose="020B0604020202020204" pitchFamily="34" charset="0"/>
                <a:ea typeface="Calibri" panose="020F0502020204030204" pitchFamily="34" charset="0"/>
              </a:rPr>
              <a:t> volgens de ABCDE methode waarbij beoordeling van het toestandsbeeld van groter belang is dan het stellen van de diagnose. De essentie van de ABCDE-benadering is dat stoornissen in de vitale (ABCD-)functies zo snel mogelijk geconstateerd en behandelt worden, ook als er  nog geen diagnose is gesteld.</a:t>
            </a:r>
          </a:p>
          <a:p>
            <a:endParaRPr lang="nl-NL" sz="1800" dirty="0">
              <a:effectLst/>
              <a:latin typeface="Arial" panose="020B0604020202020204" pitchFamily="34" charset="0"/>
              <a:ea typeface="Calibri" panose="020F0502020204030204" pitchFamily="34" charset="0"/>
            </a:endParaRPr>
          </a:p>
          <a:p>
            <a:r>
              <a:rPr lang="nl-NL" sz="1800" dirty="0">
                <a:effectLst/>
                <a:latin typeface="Arial" panose="020B0604020202020204" pitchFamily="34" charset="0"/>
                <a:ea typeface="Calibri" panose="020F0502020204030204" pitchFamily="34" charset="0"/>
              </a:rPr>
              <a:t> </a:t>
            </a:r>
          </a:p>
          <a:p>
            <a:endParaRPr lang="nl-NL" dirty="0"/>
          </a:p>
        </p:txBody>
      </p:sp>
      <p:sp>
        <p:nvSpPr>
          <p:cNvPr id="4" name="Tijdelijke aanduiding voor dianummer 3"/>
          <p:cNvSpPr>
            <a:spLocks noGrp="1"/>
          </p:cNvSpPr>
          <p:nvPr>
            <p:ph type="sldNum" sz="quarter" idx="5"/>
          </p:nvPr>
        </p:nvSpPr>
        <p:spPr/>
        <p:txBody>
          <a:bodyPr/>
          <a:lstStyle/>
          <a:p>
            <a:fld id="{836A8D0B-7BA3-478E-A296-8A9B8929F459}" type="slidenum">
              <a:rPr lang="en-US" smtClean="0"/>
              <a:t>7</a:t>
            </a:fld>
            <a:endParaRPr lang="en-US"/>
          </a:p>
        </p:txBody>
      </p:sp>
    </p:spTree>
    <p:extLst>
      <p:ext uri="{BB962C8B-B14F-4D97-AF65-F5344CB8AC3E}">
        <p14:creationId xmlns:p14="http://schemas.microsoft.com/office/powerpoint/2010/main" val="3805202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Vormt in meer dan 50 landen de standaard benadering van trauma patiënten. (in eerste instantie vooral praktisch voor ernstige traumaslachtoffers binnen het ziekenhuis, maar meerwaarde wordt ook buiten deze setting gezien en daarom gebruikt. </a:t>
            </a:r>
          </a:p>
          <a:p>
            <a:endParaRPr lang="nl-NL" dirty="0"/>
          </a:p>
        </p:txBody>
      </p:sp>
      <p:sp>
        <p:nvSpPr>
          <p:cNvPr id="4" name="Tijdelijke aanduiding voor dianummer 3"/>
          <p:cNvSpPr>
            <a:spLocks noGrp="1"/>
          </p:cNvSpPr>
          <p:nvPr>
            <p:ph type="sldNum" sz="quarter" idx="5"/>
          </p:nvPr>
        </p:nvSpPr>
        <p:spPr/>
        <p:txBody>
          <a:bodyPr/>
          <a:lstStyle/>
          <a:p>
            <a:fld id="{836A8D0B-7BA3-478E-A296-8A9B8929F459}" type="slidenum">
              <a:rPr lang="en-US" smtClean="0"/>
              <a:t>8</a:t>
            </a:fld>
            <a:endParaRPr lang="en-US"/>
          </a:p>
        </p:txBody>
      </p:sp>
    </p:spTree>
    <p:extLst>
      <p:ext uri="{BB962C8B-B14F-4D97-AF65-F5344CB8AC3E}">
        <p14:creationId xmlns:p14="http://schemas.microsoft.com/office/powerpoint/2010/main" val="64602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Benadering</a:t>
            </a:r>
            <a:r>
              <a:rPr lang="en-US" baseline="0" dirty="0"/>
              <a:t> </a:t>
            </a:r>
            <a:r>
              <a:rPr lang="en-US" baseline="0" dirty="0" err="1"/>
              <a:t>dat</a:t>
            </a:r>
            <a:r>
              <a:rPr lang="en-US" baseline="0" dirty="0"/>
              <a:t> </a:t>
            </a:r>
            <a:r>
              <a:rPr lang="en-US" baseline="0" dirty="0" err="1"/>
              <a:t>bestaat</a:t>
            </a:r>
            <a:r>
              <a:rPr lang="en-US" baseline="0" dirty="0"/>
              <a:t> </a:t>
            </a:r>
            <a:r>
              <a:rPr lang="en-US" baseline="0" dirty="0" err="1"/>
              <a:t>uit</a:t>
            </a:r>
            <a:r>
              <a:rPr lang="en-US" baseline="0" dirty="0"/>
              <a:t> </a:t>
            </a:r>
            <a:r>
              <a:rPr lang="en-US" baseline="0" dirty="0" err="1"/>
              <a:t>verschillende</a:t>
            </a:r>
            <a:r>
              <a:rPr lang="en-US" baseline="0" dirty="0"/>
              <a:t> </a:t>
            </a:r>
            <a:r>
              <a:rPr lang="en-US" baseline="0" dirty="0" err="1"/>
              <a:t>onderdelen</a:t>
            </a:r>
            <a:r>
              <a:rPr lang="en-US" baseline="0" dirty="0"/>
              <a:t> (primary en secondary survey: </a:t>
            </a:r>
            <a:r>
              <a:rPr lang="en-US" baseline="0" dirty="0" err="1"/>
              <a:t>waarin</a:t>
            </a:r>
            <a:r>
              <a:rPr lang="en-US" baseline="0" dirty="0"/>
              <a:t> men </a:t>
            </a:r>
            <a:r>
              <a:rPr lang="en-US" baseline="0" dirty="0" err="1"/>
              <a:t>zich</a:t>
            </a:r>
            <a:r>
              <a:rPr lang="en-US" baseline="0" dirty="0"/>
              <a:t> </a:t>
            </a:r>
            <a:r>
              <a:rPr lang="en-US" baseline="0" dirty="0" err="1"/>
              <a:t>eerst</a:t>
            </a:r>
            <a:r>
              <a:rPr lang="en-US" baseline="0" dirty="0"/>
              <a:t> </a:t>
            </a:r>
            <a:r>
              <a:rPr lang="en-US" baseline="0" dirty="0" err="1"/>
              <a:t>richt</a:t>
            </a:r>
            <a:r>
              <a:rPr lang="en-US" baseline="0" dirty="0"/>
              <a:t> op </a:t>
            </a:r>
            <a:r>
              <a:rPr lang="en-US" baseline="0" dirty="0" err="1"/>
              <a:t>behoud</a:t>
            </a:r>
            <a:r>
              <a:rPr lang="en-US" baseline="0" dirty="0"/>
              <a:t> van </a:t>
            </a:r>
            <a:r>
              <a:rPr lang="en-US" baseline="0" dirty="0" err="1"/>
              <a:t>vitale</a:t>
            </a:r>
            <a:r>
              <a:rPr lang="en-US" baseline="0" dirty="0"/>
              <a:t> </a:t>
            </a:r>
            <a:r>
              <a:rPr lang="en-US" baseline="0" dirty="0" err="1"/>
              <a:t>functies</a:t>
            </a:r>
            <a:r>
              <a:rPr lang="en-US" baseline="0" dirty="0"/>
              <a:t> </a:t>
            </a:r>
            <a:r>
              <a:rPr lang="en-US" baseline="0" dirty="0" err="1"/>
              <a:t>alvorens</a:t>
            </a:r>
            <a:r>
              <a:rPr lang="en-US" baseline="0" dirty="0"/>
              <a:t> </a:t>
            </a:r>
            <a:r>
              <a:rPr lang="en-US" baseline="0" dirty="0" err="1"/>
              <a:t>er</a:t>
            </a:r>
            <a:r>
              <a:rPr lang="en-US" baseline="0" dirty="0"/>
              <a:t> </a:t>
            </a:r>
            <a:r>
              <a:rPr lang="en-US" baseline="0" dirty="0" err="1"/>
              <a:t>ziektespecifieke</a:t>
            </a:r>
            <a:r>
              <a:rPr lang="en-US" baseline="0" dirty="0"/>
              <a:t> </a:t>
            </a:r>
            <a:r>
              <a:rPr lang="en-US" baseline="0" dirty="0" err="1"/>
              <a:t>interventies</a:t>
            </a:r>
            <a:r>
              <a:rPr lang="en-US" baseline="0" dirty="0"/>
              <a:t> </a:t>
            </a:r>
            <a:r>
              <a:rPr lang="en-US" baseline="0" dirty="0" err="1"/>
              <a:t>worden</a:t>
            </a:r>
            <a:r>
              <a:rPr lang="en-US" baseline="0" dirty="0"/>
              <a:t> </a:t>
            </a:r>
            <a:r>
              <a:rPr lang="en-US" baseline="0" dirty="0" err="1"/>
              <a:t>uitgevoerd</a:t>
            </a:r>
            <a:r>
              <a:rPr lang="en-US" baseline="0" dirty="0"/>
              <a:t> &gt; </a:t>
            </a:r>
            <a:r>
              <a:rPr lang="en-US" baseline="0" dirty="0" err="1"/>
              <a:t>stabiliseren</a:t>
            </a:r>
            <a:r>
              <a:rPr lang="en-US" baseline="0" dirty="0"/>
              <a:t> van </a:t>
            </a:r>
            <a:r>
              <a:rPr lang="en-US" baseline="0" dirty="0" err="1"/>
              <a:t>vitale</a:t>
            </a:r>
            <a:r>
              <a:rPr lang="en-US" baseline="0" dirty="0"/>
              <a:t> </a:t>
            </a:r>
            <a:r>
              <a:rPr lang="en-US" baseline="0" dirty="0" err="1"/>
              <a:t>functies</a:t>
            </a:r>
            <a:r>
              <a:rPr lang="en-US" baseline="0" dirty="0"/>
              <a:t> en </a:t>
            </a:r>
            <a:r>
              <a:rPr lang="en-US" baseline="0" dirty="0" err="1"/>
              <a:t>daarna</a:t>
            </a:r>
            <a:r>
              <a:rPr lang="en-US" baseline="0" dirty="0"/>
              <a:t> pas de </a:t>
            </a:r>
            <a:r>
              <a:rPr lang="en-US" baseline="0" dirty="0" err="1"/>
              <a:t>specfieke</a:t>
            </a:r>
            <a:r>
              <a:rPr lang="en-US" baseline="0" dirty="0"/>
              <a:t> </a:t>
            </a:r>
            <a:r>
              <a:rPr lang="en-US" baseline="0" dirty="0" err="1"/>
              <a:t>klachten</a:t>
            </a:r>
            <a:r>
              <a:rPr lang="en-US" baseline="0" dirty="0"/>
              <a:t> </a:t>
            </a:r>
            <a:r>
              <a:rPr lang="en-US" baseline="0" dirty="0" err="1"/>
              <a:t>behandelen</a:t>
            </a:r>
            <a:r>
              <a:rPr lang="en-US" baseline="0" dirty="0"/>
              <a:t>) </a:t>
            </a:r>
            <a:endParaRPr lang="en-US" dirty="0"/>
          </a:p>
        </p:txBody>
      </p:sp>
      <p:sp>
        <p:nvSpPr>
          <p:cNvPr id="4" name="Tijdelijke aanduiding voor dianummer 3"/>
          <p:cNvSpPr>
            <a:spLocks noGrp="1"/>
          </p:cNvSpPr>
          <p:nvPr>
            <p:ph type="sldNum" sz="quarter" idx="10"/>
          </p:nvPr>
        </p:nvSpPr>
        <p:spPr/>
        <p:txBody>
          <a:bodyPr/>
          <a:lstStyle/>
          <a:p>
            <a:fld id="{836A8D0B-7BA3-478E-A296-8A9B8929F459}" type="slidenum">
              <a:rPr lang="en-US" smtClean="0"/>
              <a:t>9</a:t>
            </a:fld>
            <a:endParaRPr lang="en-US"/>
          </a:p>
        </p:txBody>
      </p:sp>
    </p:spTree>
    <p:extLst>
      <p:ext uri="{BB962C8B-B14F-4D97-AF65-F5344CB8AC3E}">
        <p14:creationId xmlns:p14="http://schemas.microsoft.com/office/powerpoint/2010/main" val="42005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Schrijf</a:t>
            </a:r>
            <a:r>
              <a:rPr lang="en-US" dirty="0"/>
              <a:t> op het </a:t>
            </a:r>
            <a:r>
              <a:rPr lang="en-US" dirty="0" err="1"/>
              <a:t>bord</a:t>
            </a:r>
            <a:r>
              <a:rPr lang="en-US" dirty="0"/>
              <a:t>:</a:t>
            </a:r>
            <a:r>
              <a:rPr lang="en-US" baseline="0" dirty="0"/>
              <a:t> </a:t>
            </a:r>
            <a:endParaRPr lang="en-US" dirty="0"/>
          </a:p>
          <a:p>
            <a:r>
              <a:rPr lang="en-US" dirty="0"/>
              <a:t>Huidskleur: </a:t>
            </a:r>
            <a:r>
              <a:rPr lang="en-US" dirty="0" err="1"/>
              <a:t>Bleekheid</a:t>
            </a:r>
            <a:r>
              <a:rPr lang="en-US" dirty="0"/>
              <a:t>, </a:t>
            </a:r>
            <a:r>
              <a:rPr lang="en-US" dirty="0" err="1"/>
              <a:t>Cyanose</a:t>
            </a:r>
            <a:r>
              <a:rPr lang="en-US" dirty="0"/>
              <a:t>, </a:t>
            </a:r>
            <a:r>
              <a:rPr lang="en-US" dirty="0" err="1"/>
              <a:t>Roodheid</a:t>
            </a:r>
            <a:r>
              <a:rPr lang="en-US" dirty="0"/>
              <a:t> </a:t>
            </a:r>
          </a:p>
          <a:p>
            <a:r>
              <a:rPr lang="en-US" dirty="0" err="1"/>
              <a:t>Luchtweg</a:t>
            </a:r>
            <a:r>
              <a:rPr lang="en-US" dirty="0"/>
              <a:t>: </a:t>
            </a:r>
            <a:r>
              <a:rPr lang="en-US" dirty="0" err="1"/>
              <a:t>horen</a:t>
            </a:r>
            <a:r>
              <a:rPr lang="en-US" dirty="0"/>
              <a:t> van </a:t>
            </a:r>
            <a:r>
              <a:rPr lang="en-US" dirty="0" err="1"/>
              <a:t>bijgeluiden</a:t>
            </a:r>
            <a:r>
              <a:rPr lang="en-US" dirty="0"/>
              <a:t>? </a:t>
            </a:r>
            <a:r>
              <a:rPr lang="en-US" dirty="0" err="1"/>
              <a:t>Moeite</a:t>
            </a:r>
            <a:r>
              <a:rPr lang="en-US" dirty="0"/>
              <a:t> met </a:t>
            </a:r>
            <a:r>
              <a:rPr lang="en-US" dirty="0" err="1"/>
              <a:t>ademhalen</a:t>
            </a:r>
            <a:r>
              <a:rPr lang="en-US" dirty="0"/>
              <a:t>? </a:t>
            </a:r>
          </a:p>
          <a:p>
            <a:r>
              <a:rPr lang="en-US" dirty="0" err="1"/>
              <a:t>Ligging</a:t>
            </a:r>
            <a:r>
              <a:rPr lang="en-US" dirty="0"/>
              <a:t> en </a:t>
            </a:r>
            <a:r>
              <a:rPr lang="en-US" dirty="0" err="1"/>
              <a:t>beweeglijkheid</a:t>
            </a:r>
            <a:r>
              <a:rPr lang="en-US" dirty="0"/>
              <a:t>: </a:t>
            </a:r>
            <a:r>
              <a:rPr lang="en-US" dirty="0" err="1"/>
              <a:t>bewegingsdrang</a:t>
            </a:r>
            <a:r>
              <a:rPr lang="en-US" dirty="0"/>
              <a:t>? </a:t>
            </a:r>
            <a:r>
              <a:rPr lang="en-US" dirty="0" err="1"/>
              <a:t>Orthopneu</a:t>
            </a:r>
            <a:r>
              <a:rPr lang="en-US" dirty="0"/>
              <a:t>? </a:t>
            </a:r>
          </a:p>
          <a:p>
            <a:r>
              <a:rPr lang="en-US" dirty="0" err="1"/>
              <a:t>Bewustzijn</a:t>
            </a:r>
            <a:r>
              <a:rPr lang="en-US" dirty="0"/>
              <a:t>: </a:t>
            </a:r>
            <a:r>
              <a:rPr lang="en-US" dirty="0" err="1"/>
              <a:t>Normaal</a:t>
            </a:r>
            <a:r>
              <a:rPr lang="en-US" dirty="0"/>
              <a:t>, </a:t>
            </a:r>
            <a:r>
              <a:rPr lang="en-US" dirty="0" err="1"/>
              <a:t>verminderd</a:t>
            </a:r>
            <a:r>
              <a:rPr lang="en-US" dirty="0"/>
              <a:t>, </a:t>
            </a:r>
            <a:r>
              <a:rPr lang="en-US" dirty="0" err="1"/>
              <a:t>bewusteloos</a:t>
            </a:r>
            <a:r>
              <a:rPr lang="en-US" dirty="0"/>
              <a:t>, </a:t>
            </a:r>
            <a:r>
              <a:rPr lang="en-US" dirty="0" err="1"/>
              <a:t>verwarheid</a:t>
            </a:r>
            <a:r>
              <a:rPr lang="en-US" dirty="0"/>
              <a:t>, </a:t>
            </a:r>
            <a:r>
              <a:rPr lang="en-US" dirty="0" err="1"/>
              <a:t>onrust</a:t>
            </a:r>
            <a:r>
              <a:rPr lang="en-US" dirty="0"/>
              <a:t> </a:t>
            </a:r>
          </a:p>
          <a:p>
            <a:r>
              <a:rPr lang="en-US" dirty="0" err="1"/>
              <a:t>Overig</a:t>
            </a:r>
            <a:r>
              <a:rPr lang="en-US" dirty="0"/>
              <a:t>: </a:t>
            </a:r>
            <a:r>
              <a:rPr lang="en-US" dirty="0" err="1"/>
              <a:t>braken</a:t>
            </a:r>
            <a:r>
              <a:rPr lang="en-US" dirty="0"/>
              <a:t>, </a:t>
            </a:r>
            <a:r>
              <a:rPr lang="en-US" dirty="0" err="1"/>
              <a:t>transpireren</a:t>
            </a:r>
            <a:r>
              <a:rPr lang="en-US" dirty="0"/>
              <a:t>, Incontinentie, </a:t>
            </a:r>
            <a:r>
              <a:rPr lang="en-US" dirty="0" err="1"/>
              <a:t>deafecatiedrang</a:t>
            </a:r>
            <a:r>
              <a:rPr lang="en-US" dirty="0"/>
              <a:t> </a:t>
            </a:r>
          </a:p>
          <a:p>
            <a:endParaRPr lang="en-US" dirty="0"/>
          </a:p>
        </p:txBody>
      </p:sp>
      <p:sp>
        <p:nvSpPr>
          <p:cNvPr id="4" name="Tijdelijke aanduiding voor dianummer 3"/>
          <p:cNvSpPr>
            <a:spLocks noGrp="1"/>
          </p:cNvSpPr>
          <p:nvPr>
            <p:ph type="sldNum" sz="quarter" idx="10"/>
          </p:nvPr>
        </p:nvSpPr>
        <p:spPr/>
        <p:txBody>
          <a:bodyPr/>
          <a:lstStyle/>
          <a:p>
            <a:fld id="{836A8D0B-7BA3-478E-A296-8A9B8929F459}" type="slidenum">
              <a:rPr lang="en-US" smtClean="0"/>
              <a:t>10</a:t>
            </a:fld>
            <a:endParaRPr lang="en-US"/>
          </a:p>
        </p:txBody>
      </p:sp>
    </p:spTree>
    <p:extLst>
      <p:ext uri="{BB962C8B-B14F-4D97-AF65-F5344CB8AC3E}">
        <p14:creationId xmlns:p14="http://schemas.microsoft.com/office/powerpoint/2010/main" val="282571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ABCD is zo opgebouwd en wijk er daarom niet vanaf!</a:t>
            </a:r>
            <a:endParaRPr lang="en-US" dirty="0"/>
          </a:p>
        </p:txBody>
      </p:sp>
      <p:sp>
        <p:nvSpPr>
          <p:cNvPr id="4" name="Tijdelijke aanduiding voor dianummer 3"/>
          <p:cNvSpPr>
            <a:spLocks noGrp="1"/>
          </p:cNvSpPr>
          <p:nvPr>
            <p:ph type="sldNum" sz="quarter" idx="10"/>
          </p:nvPr>
        </p:nvSpPr>
        <p:spPr/>
        <p:txBody>
          <a:bodyPr/>
          <a:lstStyle/>
          <a:p>
            <a:fld id="{836A8D0B-7BA3-478E-A296-8A9B8929F459}" type="slidenum">
              <a:rPr lang="en-US" smtClean="0"/>
              <a:t>11</a:t>
            </a:fld>
            <a:endParaRPr lang="en-US"/>
          </a:p>
        </p:txBody>
      </p:sp>
    </p:spTree>
    <p:extLst>
      <p:ext uri="{BB962C8B-B14F-4D97-AF65-F5344CB8AC3E}">
        <p14:creationId xmlns:p14="http://schemas.microsoft.com/office/powerpoint/2010/main" val="131907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Kijken</a:t>
            </a:r>
            <a:r>
              <a:rPr lang="en-US" dirty="0"/>
              <a:t>, </a:t>
            </a:r>
            <a:r>
              <a:rPr lang="en-US" dirty="0" err="1"/>
              <a:t>luisteren</a:t>
            </a:r>
            <a:r>
              <a:rPr lang="en-US" dirty="0"/>
              <a:t>,</a:t>
            </a:r>
            <a:r>
              <a:rPr lang="en-US" baseline="0" dirty="0"/>
              <a:t> </a:t>
            </a:r>
            <a:r>
              <a:rPr lang="en-US" baseline="0" dirty="0" err="1"/>
              <a:t>voelen</a:t>
            </a:r>
            <a:r>
              <a:rPr lang="en-US" baseline="0" dirty="0"/>
              <a:t> method </a:t>
            </a:r>
            <a:r>
              <a:rPr lang="en-US" baseline="0" dirty="0" err="1"/>
              <a:t>alleen</a:t>
            </a:r>
            <a:r>
              <a:rPr lang="en-US" baseline="0" dirty="0"/>
              <a:t> </a:t>
            </a:r>
            <a:r>
              <a:rPr lang="en-US" baseline="0" dirty="0" err="1"/>
              <a:t>toegepast</a:t>
            </a:r>
            <a:r>
              <a:rPr lang="en-US" baseline="0" dirty="0"/>
              <a:t> </a:t>
            </a:r>
            <a:r>
              <a:rPr lang="en-US" baseline="0" dirty="0" err="1"/>
              <a:t>bij</a:t>
            </a:r>
            <a:r>
              <a:rPr lang="en-US" baseline="0" dirty="0"/>
              <a:t> </a:t>
            </a:r>
            <a:r>
              <a:rPr lang="en-US" baseline="0" dirty="0" err="1"/>
              <a:t>spontane</a:t>
            </a:r>
            <a:r>
              <a:rPr lang="en-US" baseline="0" dirty="0"/>
              <a:t> </a:t>
            </a:r>
            <a:r>
              <a:rPr lang="en-US" baseline="0" dirty="0" err="1"/>
              <a:t>ademhaling</a:t>
            </a:r>
            <a:r>
              <a:rPr lang="en-US" baseline="0" dirty="0"/>
              <a:t> </a:t>
            </a:r>
          </a:p>
          <a:p>
            <a:r>
              <a:rPr lang="nl-NL" dirty="0"/>
              <a:t>Als een zorgvrager praat, is dit een aanwijzing voor een vrije </a:t>
            </a:r>
            <a:r>
              <a:rPr lang="nl-NL" dirty="0" err="1"/>
              <a:t>ademweg</a:t>
            </a:r>
            <a:r>
              <a:rPr lang="nl-NL" dirty="0"/>
              <a:t>, aanwezige ademhaling en voldoende cerebrale perfusie. </a:t>
            </a:r>
          </a:p>
          <a:p>
            <a:r>
              <a:rPr lang="nl-NL" dirty="0"/>
              <a:t>Bijgeluid impliceert </a:t>
            </a:r>
            <a:r>
              <a:rPr lang="nl-NL" dirty="0" err="1"/>
              <a:t>bovensteluchtwegpathologie</a:t>
            </a:r>
            <a:r>
              <a:rPr lang="nl-NL" dirty="0"/>
              <a:t> </a:t>
            </a:r>
          </a:p>
          <a:p>
            <a:endParaRPr lang="en-US" dirty="0"/>
          </a:p>
        </p:txBody>
      </p:sp>
      <p:sp>
        <p:nvSpPr>
          <p:cNvPr id="4" name="Tijdelijke aanduiding voor dianummer 3"/>
          <p:cNvSpPr>
            <a:spLocks noGrp="1"/>
          </p:cNvSpPr>
          <p:nvPr>
            <p:ph type="sldNum" sz="quarter" idx="10"/>
          </p:nvPr>
        </p:nvSpPr>
        <p:spPr/>
        <p:txBody>
          <a:bodyPr/>
          <a:lstStyle/>
          <a:p>
            <a:fld id="{836A8D0B-7BA3-478E-A296-8A9B8929F459}" type="slidenum">
              <a:rPr lang="en-US" smtClean="0"/>
              <a:t>13</a:t>
            </a:fld>
            <a:endParaRPr lang="en-US"/>
          </a:p>
        </p:txBody>
      </p:sp>
    </p:spTree>
    <p:extLst>
      <p:ext uri="{BB962C8B-B14F-4D97-AF65-F5344CB8AC3E}">
        <p14:creationId xmlns:p14="http://schemas.microsoft.com/office/powerpoint/2010/main" val="3633694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vrije luchtweg betekent nog geen goede ademhaling. Een adequate ademhaling is pas mogelijk bij een intact ademcentrum,</a:t>
            </a:r>
            <a:r>
              <a:rPr lang="nl-NL" baseline="0" dirty="0"/>
              <a:t> </a:t>
            </a:r>
            <a:r>
              <a:rPr lang="nl-NL" dirty="0"/>
              <a:t>normaal functionerende longen met goed </a:t>
            </a:r>
            <a:r>
              <a:rPr lang="nl-NL" dirty="0" err="1"/>
              <a:t>gecoordineerde</a:t>
            </a:r>
            <a:r>
              <a:rPr lang="nl-NL" dirty="0"/>
              <a:t> bewegingen van het diafragma en de thoraxwand. </a:t>
            </a:r>
          </a:p>
          <a:p>
            <a:endParaRPr lang="en-US" dirty="0"/>
          </a:p>
        </p:txBody>
      </p:sp>
      <p:sp>
        <p:nvSpPr>
          <p:cNvPr id="4" name="Tijdelijke aanduiding voor dianummer 3"/>
          <p:cNvSpPr>
            <a:spLocks noGrp="1"/>
          </p:cNvSpPr>
          <p:nvPr>
            <p:ph type="sldNum" sz="quarter" idx="10"/>
          </p:nvPr>
        </p:nvSpPr>
        <p:spPr/>
        <p:txBody>
          <a:bodyPr/>
          <a:lstStyle/>
          <a:p>
            <a:fld id="{836A8D0B-7BA3-478E-A296-8A9B8929F459}" type="slidenum">
              <a:rPr lang="en-US" smtClean="0"/>
              <a:t>14</a:t>
            </a:fld>
            <a:endParaRPr lang="en-US"/>
          </a:p>
        </p:txBody>
      </p:sp>
    </p:spTree>
    <p:extLst>
      <p:ext uri="{BB962C8B-B14F-4D97-AF65-F5344CB8AC3E}">
        <p14:creationId xmlns:p14="http://schemas.microsoft.com/office/powerpoint/2010/main" val="357505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36A8D0B-7BA3-478E-A296-8A9B8929F459}" type="slidenum">
              <a:rPr lang="en-US" smtClean="0"/>
              <a:t>20</a:t>
            </a:fld>
            <a:endParaRPr lang="en-US"/>
          </a:p>
        </p:txBody>
      </p:sp>
    </p:spTree>
    <p:extLst>
      <p:ext uri="{BB962C8B-B14F-4D97-AF65-F5344CB8AC3E}">
        <p14:creationId xmlns:p14="http://schemas.microsoft.com/office/powerpoint/2010/main" val="119053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nl-NL"/>
              <a:t>Klik om de stijl te bewerken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11/26/2020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‹nr.›</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nl-NL"/>
              <a:t>Klik om de stijl te bewerken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11/26/2020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‹nr.›</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nl-NL"/>
              <a:t>Klik om de stijl te bewerken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257300" y="2909102"/>
            <a:ext cx="4800600" cy="299639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633864" y="2909102"/>
            <a:ext cx="4800600" cy="299639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nl-NL"/>
              <a:t>Klik om de stijl te bewerken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11/26/2020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‹nr.›</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nl-NL"/>
              <a:t>Klik om de stijl te bewerken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11/26/2020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11/26/2020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‹nr.›</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6E069A34-7BF8-45FF-803F-4A62CCA20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5799184" y="1098388"/>
            <a:ext cx="6035040" cy="4394988"/>
          </a:xfrm>
        </p:spPr>
        <p:txBody>
          <a:bodyPr>
            <a:normAutofit/>
          </a:bodyPr>
          <a:lstStyle/>
          <a:p>
            <a:r>
              <a:rPr lang="en-US" sz="2500" dirty="0" err="1"/>
              <a:t>Redeneerhulpmiddel</a:t>
            </a:r>
            <a:r>
              <a:rPr lang="en-US" sz="2500" dirty="0"/>
              <a:t>: ABCDE</a:t>
            </a:r>
          </a:p>
        </p:txBody>
      </p:sp>
      <p:sp>
        <p:nvSpPr>
          <p:cNvPr id="3" name="Ondertitel 2"/>
          <p:cNvSpPr>
            <a:spLocks noGrp="1"/>
          </p:cNvSpPr>
          <p:nvPr>
            <p:ph type="subTitle" idx="1"/>
          </p:nvPr>
        </p:nvSpPr>
        <p:spPr>
          <a:xfrm>
            <a:off x="5799185" y="5627205"/>
            <a:ext cx="6035040" cy="742279"/>
          </a:xfrm>
        </p:spPr>
        <p:txBody>
          <a:bodyPr>
            <a:normAutofit/>
          </a:bodyPr>
          <a:lstStyle/>
          <a:p>
            <a:r>
              <a:rPr lang="en-US" dirty="0" err="1">
                <a:solidFill>
                  <a:schemeClr val="bg2"/>
                </a:solidFill>
              </a:rPr>
              <a:t>Keuzedeel</a:t>
            </a:r>
            <a:r>
              <a:rPr lang="en-US" dirty="0">
                <a:solidFill>
                  <a:schemeClr val="bg2"/>
                </a:solidFill>
              </a:rPr>
              <a:t> acute </a:t>
            </a:r>
            <a:r>
              <a:rPr lang="en-US" dirty="0" err="1">
                <a:solidFill>
                  <a:schemeClr val="bg2"/>
                </a:solidFill>
              </a:rPr>
              <a:t>zorg</a:t>
            </a:r>
            <a:r>
              <a:rPr lang="en-US" dirty="0">
                <a:solidFill>
                  <a:schemeClr val="bg2"/>
                </a:solidFill>
              </a:rPr>
              <a:t> </a:t>
            </a:r>
          </a:p>
        </p:txBody>
      </p:sp>
      <p:pic>
        <p:nvPicPr>
          <p:cNvPr id="4" name="Afbeelding 4" descr="Afbeelding met tennis, kleding&#10;&#10;Beschrijving is gegenereerd met hoge betrouwbaarheid">
            <a:extLst>
              <a:ext uri="{FF2B5EF4-FFF2-40B4-BE49-F238E27FC236}">
                <a16:creationId xmlns:a16="http://schemas.microsoft.com/office/drawing/2014/main" id="{5616A887-0114-4753-9C02-5A03FF29A857}"/>
              </a:ext>
            </a:extLst>
          </p:cNvPr>
          <p:cNvPicPr>
            <a:picLocks noChangeAspect="1"/>
          </p:cNvPicPr>
          <p:nvPr/>
        </p:nvPicPr>
        <p:blipFill rotWithShape="1">
          <a:blip r:embed="rId2"/>
          <a:srcRect l="14117" r="9629" b="-1"/>
          <a:stretch/>
        </p:blipFill>
        <p:spPr>
          <a:xfrm>
            <a:off x="211015" y="762000"/>
            <a:ext cx="4994031" cy="4911969"/>
          </a:xfrm>
          <a:prstGeom prst="rect">
            <a:avLst/>
          </a:prstGeom>
        </p:spPr>
      </p:pic>
      <p:sp>
        <p:nvSpPr>
          <p:cNvPr id="7" name="Freeform 14">
            <a:extLst>
              <a:ext uri="{FF2B5EF4-FFF2-40B4-BE49-F238E27FC236}">
                <a16:creationId xmlns:a16="http://schemas.microsoft.com/office/drawing/2014/main" id="{FF061E99-D838-4E6E-AA01-00FB1CD5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8" name="Rectangle 12">
            <a:extLst>
              <a:ext uri="{FF2B5EF4-FFF2-40B4-BE49-F238E27FC236}">
                <a16:creationId xmlns:a16="http://schemas.microsoft.com/office/drawing/2014/main" id="{B0E1F691-4DE9-4310-A05E-A94F4630F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Tree>
    <p:extLst>
      <p:ext uri="{BB962C8B-B14F-4D97-AF65-F5344CB8AC3E}">
        <p14:creationId xmlns:p14="http://schemas.microsoft.com/office/powerpoint/2010/main" val="1116294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Eerste</a:t>
            </a:r>
            <a:r>
              <a:rPr lang="en-US" dirty="0"/>
              <a:t> </a:t>
            </a:r>
            <a:r>
              <a:rPr lang="en-US" dirty="0" err="1"/>
              <a:t>indruk</a:t>
            </a:r>
            <a:r>
              <a:rPr lang="en-US" dirty="0"/>
              <a:t> </a:t>
            </a:r>
          </a:p>
        </p:txBody>
      </p:sp>
      <p:pic>
        <p:nvPicPr>
          <p:cNvPr id="4" name="Afbeelding 3"/>
          <p:cNvPicPr>
            <a:picLocks noChangeAspect="1"/>
          </p:cNvPicPr>
          <p:nvPr/>
        </p:nvPicPr>
        <p:blipFill>
          <a:blip r:embed="rId3"/>
          <a:stretch>
            <a:fillRect/>
          </a:stretch>
        </p:blipFill>
        <p:spPr>
          <a:xfrm>
            <a:off x="2189018" y="2125853"/>
            <a:ext cx="5861007" cy="3899993"/>
          </a:xfrm>
          <a:prstGeom prst="rect">
            <a:avLst/>
          </a:prstGeom>
        </p:spPr>
      </p:pic>
    </p:spTree>
    <p:extLst>
      <p:ext uri="{BB962C8B-B14F-4D97-AF65-F5344CB8AC3E}">
        <p14:creationId xmlns:p14="http://schemas.microsoft.com/office/powerpoint/2010/main" val="1118902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Basisprincipes</a:t>
            </a:r>
            <a:r>
              <a:rPr lang="en-US" dirty="0"/>
              <a:t> </a:t>
            </a:r>
          </a:p>
        </p:txBody>
      </p:sp>
      <p:sp>
        <p:nvSpPr>
          <p:cNvPr id="3" name="Tijdelijke aanduiding voor inhoud 2"/>
          <p:cNvSpPr>
            <a:spLocks noGrp="1"/>
          </p:cNvSpPr>
          <p:nvPr>
            <p:ph idx="1"/>
          </p:nvPr>
        </p:nvSpPr>
        <p:spPr/>
        <p:txBody>
          <a:bodyPr>
            <a:normAutofit fontScale="92500" lnSpcReduction="10000"/>
          </a:bodyPr>
          <a:lstStyle/>
          <a:p>
            <a:pPr marL="0" indent="0">
              <a:buNone/>
            </a:pPr>
            <a:r>
              <a:rPr lang="en-US" dirty="0"/>
              <a:t>‘In general airway obstruction kills faster than disordered breathing, </a:t>
            </a:r>
            <a:r>
              <a:rPr lang="en-US" dirty="0" err="1"/>
              <a:t>wich</a:t>
            </a:r>
            <a:r>
              <a:rPr lang="en-US" dirty="0"/>
              <a:t> in turn kills faster than hemorrhage or cardiac dysfunction’</a:t>
            </a:r>
          </a:p>
          <a:p>
            <a:pPr marL="0" indent="0">
              <a:buNone/>
            </a:pPr>
            <a:endParaRPr lang="en-US" dirty="0"/>
          </a:p>
          <a:p>
            <a:pPr marL="0" indent="0">
              <a:buNone/>
            </a:pPr>
            <a:r>
              <a:rPr lang="nl-NL" dirty="0"/>
              <a:t>Behandel als eerste de aandoening waar het slachtoffer het eerste dood aan gaat.</a:t>
            </a:r>
            <a:br>
              <a:rPr lang="nl-NL" dirty="0"/>
            </a:br>
            <a:endParaRPr lang="nl-NL" dirty="0"/>
          </a:p>
          <a:p>
            <a:pPr marL="0" indent="0">
              <a:buNone/>
            </a:pPr>
            <a:r>
              <a:rPr lang="nl-NL" dirty="0"/>
              <a:t>‘Do no </a:t>
            </a:r>
            <a:r>
              <a:rPr lang="nl-NL" dirty="0" err="1"/>
              <a:t>further</a:t>
            </a:r>
            <a:r>
              <a:rPr lang="nl-NL" dirty="0"/>
              <a:t> </a:t>
            </a:r>
            <a:r>
              <a:rPr lang="nl-NL" dirty="0" err="1"/>
              <a:t>harm</a:t>
            </a:r>
            <a:r>
              <a:rPr lang="nl-NL" dirty="0"/>
              <a:t>’</a:t>
            </a:r>
          </a:p>
          <a:p>
            <a:pPr marL="0" indent="0">
              <a:buNone/>
            </a:pPr>
            <a:r>
              <a:rPr lang="nl-NL" dirty="0"/>
              <a:t>Behandeling van de aandoeningen mag geen verdere schade aan de zorgvrager toebrengen.</a:t>
            </a:r>
            <a:br>
              <a:rPr lang="nl-NL" dirty="0"/>
            </a:br>
            <a:r>
              <a:rPr lang="nl-NL" dirty="0"/>
              <a:t>Als je slachtoffer niet moet verplaatsen/bewegen doe dit dan ook niet</a:t>
            </a:r>
          </a:p>
          <a:p>
            <a:pPr marL="0" indent="0">
              <a:buNone/>
            </a:pPr>
            <a:endParaRPr lang="nl-NL" dirty="0"/>
          </a:p>
          <a:p>
            <a:pPr marL="0" indent="0">
              <a:buNone/>
            </a:pPr>
            <a:r>
              <a:rPr lang="nl-NL" dirty="0"/>
              <a:t>Als je een letter niet gezekerd hebt, mag en kan je niet doorgaan. Je lost eerst het probleem op! </a:t>
            </a:r>
          </a:p>
          <a:p>
            <a:endParaRPr lang="en-US" dirty="0"/>
          </a:p>
        </p:txBody>
      </p:sp>
    </p:spTree>
    <p:extLst>
      <p:ext uri="{BB962C8B-B14F-4D97-AF65-F5344CB8AC3E}">
        <p14:creationId xmlns:p14="http://schemas.microsoft.com/office/powerpoint/2010/main" val="336869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Specifiekere</a:t>
            </a:r>
            <a:r>
              <a:rPr lang="en-US" dirty="0"/>
              <a:t> </a:t>
            </a:r>
            <a:r>
              <a:rPr lang="en-US" dirty="0" err="1"/>
              <a:t>vraagstellingen</a:t>
            </a:r>
            <a:endParaRPr lang="en-US" dirty="0"/>
          </a:p>
        </p:txBody>
      </p:sp>
      <p:sp>
        <p:nvSpPr>
          <p:cNvPr id="3" name="Tijdelijke aanduiding voor inhoud 2"/>
          <p:cNvSpPr>
            <a:spLocks noGrp="1"/>
          </p:cNvSpPr>
          <p:nvPr>
            <p:ph idx="1"/>
          </p:nvPr>
        </p:nvSpPr>
        <p:spPr/>
        <p:txBody>
          <a:bodyPr/>
          <a:lstStyle/>
          <a:p>
            <a:r>
              <a:rPr lang="nl-NL" dirty="0"/>
              <a:t>A: </a:t>
            </a:r>
            <a:r>
              <a:rPr lang="nl-NL" dirty="0" err="1"/>
              <a:t>Airway</a:t>
            </a:r>
            <a:r>
              <a:rPr lang="nl-NL" dirty="0"/>
              <a:t> 	Bestaat er een vrije luchtweg?</a:t>
            </a:r>
          </a:p>
          <a:p>
            <a:r>
              <a:rPr lang="nl-NL" dirty="0"/>
              <a:t>B: </a:t>
            </a:r>
            <a:r>
              <a:rPr lang="nl-NL" dirty="0" err="1"/>
              <a:t>Breathing</a:t>
            </a:r>
            <a:r>
              <a:rPr lang="nl-NL" dirty="0"/>
              <a:t> 	Heeft de zorgvrager een voldoende ademhaling?</a:t>
            </a:r>
          </a:p>
          <a:p>
            <a:r>
              <a:rPr lang="nl-NL" dirty="0"/>
              <a:t>C: </a:t>
            </a:r>
            <a:r>
              <a:rPr lang="nl-NL" dirty="0" err="1"/>
              <a:t>Circulation</a:t>
            </a:r>
            <a:r>
              <a:rPr lang="nl-NL" dirty="0"/>
              <a:t>	Is er voldoende circulatie?</a:t>
            </a:r>
          </a:p>
          <a:p>
            <a:r>
              <a:rPr lang="nl-NL" dirty="0"/>
              <a:t>D: </a:t>
            </a:r>
            <a:r>
              <a:rPr lang="nl-NL" dirty="0" err="1"/>
              <a:t>Disability</a:t>
            </a:r>
            <a:r>
              <a:rPr lang="nl-NL" dirty="0"/>
              <a:t>	Bestaat er een verminderd bewustzijn? </a:t>
            </a:r>
          </a:p>
          <a:p>
            <a:r>
              <a:rPr lang="nl-NL" dirty="0"/>
              <a:t>E: Exposure	Bestaat er koorts of hyperthermie? </a:t>
            </a:r>
          </a:p>
          <a:p>
            <a:endParaRPr lang="en-US" dirty="0"/>
          </a:p>
        </p:txBody>
      </p:sp>
    </p:spTree>
    <p:extLst>
      <p:ext uri="{BB962C8B-B14F-4D97-AF65-F5344CB8AC3E}">
        <p14:creationId xmlns:p14="http://schemas.microsoft.com/office/powerpoint/2010/main" val="4092420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492132"/>
          </a:xfrm>
        </p:spPr>
        <p:txBody>
          <a:bodyPr>
            <a:normAutofit/>
          </a:bodyPr>
          <a:lstStyle/>
          <a:p>
            <a:r>
              <a:rPr lang="en-US" dirty="0"/>
              <a:t>Airway ( </a:t>
            </a:r>
            <a:r>
              <a:rPr lang="en-US" dirty="0" err="1"/>
              <a:t>bovenste</a:t>
            </a:r>
            <a:r>
              <a:rPr lang="en-US" dirty="0"/>
              <a:t> </a:t>
            </a:r>
            <a:r>
              <a:rPr lang="en-US" dirty="0" err="1"/>
              <a:t>luchtweg</a:t>
            </a:r>
            <a:r>
              <a:rPr lang="en-US" dirty="0"/>
              <a:t>) </a:t>
            </a:r>
          </a:p>
        </p:txBody>
      </p:sp>
      <p:pic>
        <p:nvPicPr>
          <p:cNvPr id="4" name="Afbeelding 3"/>
          <p:cNvPicPr>
            <a:picLocks noChangeAspect="1"/>
          </p:cNvPicPr>
          <p:nvPr/>
        </p:nvPicPr>
        <p:blipFill>
          <a:blip r:embed="rId3"/>
          <a:stretch>
            <a:fillRect/>
          </a:stretch>
        </p:blipFill>
        <p:spPr>
          <a:xfrm>
            <a:off x="1065904" y="2418655"/>
            <a:ext cx="4129822" cy="2694708"/>
          </a:xfrm>
          <a:prstGeom prst="rect">
            <a:avLst/>
          </a:prstGeom>
        </p:spPr>
      </p:pic>
      <p:sp>
        <p:nvSpPr>
          <p:cNvPr id="3" name="Tijdelijke aanduiding voor inhoud 2"/>
          <p:cNvSpPr>
            <a:spLocks noGrp="1"/>
          </p:cNvSpPr>
          <p:nvPr>
            <p:ph idx="1"/>
          </p:nvPr>
        </p:nvSpPr>
        <p:spPr>
          <a:xfrm>
            <a:off x="5375804" y="2286001"/>
            <a:ext cx="6054195" cy="3593591"/>
          </a:xfrm>
        </p:spPr>
        <p:txBody>
          <a:bodyPr>
            <a:normAutofit/>
          </a:bodyPr>
          <a:lstStyle/>
          <a:p>
            <a:r>
              <a:rPr lang="en-US" dirty="0" err="1"/>
              <a:t>Beoordeel</a:t>
            </a:r>
            <a:r>
              <a:rPr lang="en-US" dirty="0"/>
              <a:t> of de </a:t>
            </a:r>
            <a:r>
              <a:rPr lang="en-US" dirty="0" err="1"/>
              <a:t>luchtweg</a:t>
            </a:r>
            <a:r>
              <a:rPr lang="en-US" dirty="0"/>
              <a:t> </a:t>
            </a:r>
            <a:r>
              <a:rPr lang="en-US" dirty="0" err="1"/>
              <a:t>vrij</a:t>
            </a:r>
            <a:r>
              <a:rPr lang="en-US" dirty="0"/>
              <a:t> is</a:t>
            </a:r>
          </a:p>
          <a:p>
            <a:pPr marL="0" indent="0">
              <a:buNone/>
            </a:pPr>
            <a:r>
              <a:rPr lang="nl-NL" dirty="0"/>
              <a:t>Wat valt er onder A</a:t>
            </a:r>
          </a:p>
          <a:p>
            <a:r>
              <a:rPr lang="nl-NL" dirty="0"/>
              <a:t>Ademweg vrij?</a:t>
            </a:r>
          </a:p>
          <a:p>
            <a:r>
              <a:rPr lang="nl-NL" dirty="0"/>
              <a:t>Inspectie mond-keelholte</a:t>
            </a:r>
          </a:p>
          <a:p>
            <a:r>
              <a:rPr lang="nl-NL" dirty="0"/>
              <a:t>Bijgeluiden (gorgelen, snurken, reutelen) </a:t>
            </a:r>
          </a:p>
          <a:p>
            <a:r>
              <a:rPr lang="nl-NL" dirty="0"/>
              <a:t>Denk bij onduidelijkheid over trauma aan de CWK </a:t>
            </a:r>
          </a:p>
          <a:p>
            <a:pPr marL="0" indent="0">
              <a:buNone/>
            </a:pPr>
            <a:endParaRPr lang="en-US" dirty="0"/>
          </a:p>
          <a:p>
            <a:r>
              <a:rPr lang="en-US" dirty="0" err="1"/>
              <a:t>Kijken</a:t>
            </a:r>
            <a:r>
              <a:rPr lang="en-US" dirty="0"/>
              <a:t>, </a:t>
            </a:r>
            <a:r>
              <a:rPr lang="en-US" dirty="0" err="1"/>
              <a:t>luisteren</a:t>
            </a:r>
            <a:r>
              <a:rPr lang="en-US" dirty="0"/>
              <a:t>, </a:t>
            </a:r>
            <a:r>
              <a:rPr lang="en-US" dirty="0" err="1"/>
              <a:t>voelen</a:t>
            </a:r>
            <a:r>
              <a:rPr lang="en-US" dirty="0"/>
              <a:t> </a:t>
            </a:r>
            <a:r>
              <a:rPr lang="en-US" dirty="0" err="1"/>
              <a:t>methode</a:t>
            </a:r>
            <a:endParaRPr lang="en-US" dirty="0"/>
          </a:p>
        </p:txBody>
      </p:sp>
    </p:spTree>
    <p:extLst>
      <p:ext uri="{BB962C8B-B14F-4D97-AF65-F5344CB8AC3E}">
        <p14:creationId xmlns:p14="http://schemas.microsoft.com/office/powerpoint/2010/main" val="5571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492132"/>
          </a:xfrm>
        </p:spPr>
        <p:txBody>
          <a:bodyPr>
            <a:normAutofit/>
          </a:bodyPr>
          <a:lstStyle/>
          <a:p>
            <a:r>
              <a:rPr lang="en-US" dirty="0"/>
              <a:t>Breathing (</a:t>
            </a:r>
            <a:r>
              <a:rPr lang="en-US" dirty="0" err="1"/>
              <a:t>ademhaling</a:t>
            </a:r>
            <a:r>
              <a:rPr lang="en-US" dirty="0"/>
              <a:t>) </a:t>
            </a:r>
          </a:p>
        </p:txBody>
      </p:sp>
      <p:pic>
        <p:nvPicPr>
          <p:cNvPr id="4" name="Afbeelding 3"/>
          <p:cNvPicPr>
            <a:picLocks noChangeAspect="1"/>
          </p:cNvPicPr>
          <p:nvPr/>
        </p:nvPicPr>
        <p:blipFill>
          <a:blip r:embed="rId3"/>
          <a:stretch>
            <a:fillRect/>
          </a:stretch>
        </p:blipFill>
        <p:spPr>
          <a:xfrm>
            <a:off x="1065904" y="2604497"/>
            <a:ext cx="4129822" cy="2323024"/>
          </a:xfrm>
          <a:prstGeom prst="rect">
            <a:avLst/>
          </a:prstGeom>
        </p:spPr>
      </p:pic>
      <p:sp>
        <p:nvSpPr>
          <p:cNvPr id="3" name="Tijdelijke aanduiding voor inhoud 2"/>
          <p:cNvSpPr>
            <a:spLocks noGrp="1"/>
          </p:cNvSpPr>
          <p:nvPr>
            <p:ph idx="1"/>
          </p:nvPr>
        </p:nvSpPr>
        <p:spPr>
          <a:xfrm>
            <a:off x="5375804" y="2286001"/>
            <a:ext cx="6054195" cy="3593591"/>
          </a:xfrm>
        </p:spPr>
        <p:txBody>
          <a:bodyPr>
            <a:normAutofit fontScale="92500"/>
          </a:bodyPr>
          <a:lstStyle/>
          <a:p>
            <a:r>
              <a:rPr lang="en-US" dirty="0" err="1"/>
              <a:t>Herkennen</a:t>
            </a:r>
            <a:r>
              <a:rPr lang="en-US" dirty="0"/>
              <a:t> van </a:t>
            </a:r>
            <a:r>
              <a:rPr lang="en-US" dirty="0" err="1"/>
              <a:t>signalen</a:t>
            </a:r>
            <a:r>
              <a:rPr lang="en-US" dirty="0"/>
              <a:t> van een </a:t>
            </a:r>
            <a:r>
              <a:rPr lang="en-US" dirty="0" err="1"/>
              <a:t>insufficiente</a:t>
            </a:r>
            <a:r>
              <a:rPr lang="en-US" dirty="0"/>
              <a:t> </a:t>
            </a:r>
            <a:r>
              <a:rPr lang="en-US" dirty="0" err="1"/>
              <a:t>ademhaling</a:t>
            </a:r>
            <a:endParaRPr lang="en-US" dirty="0"/>
          </a:p>
          <a:p>
            <a:pPr marL="0" indent="0">
              <a:buNone/>
            </a:pPr>
            <a:r>
              <a:rPr lang="nl-NL" dirty="0"/>
              <a:t>Wat valt er onder B? </a:t>
            </a:r>
          </a:p>
          <a:p>
            <a:pPr lvl="0"/>
            <a:r>
              <a:rPr lang="nl-NL" sz="2000" dirty="0"/>
              <a:t>Aan-/afwezig</a:t>
            </a:r>
            <a:endParaRPr lang="en-US" dirty="0"/>
          </a:p>
          <a:p>
            <a:r>
              <a:rPr lang="nl-NL" sz="2000" dirty="0"/>
              <a:t>Symmetrie van de borstkast</a:t>
            </a:r>
            <a:endParaRPr lang="en-US" sz="2000" dirty="0"/>
          </a:p>
          <a:p>
            <a:pPr lvl="0"/>
            <a:r>
              <a:rPr lang="nl-NL" sz="2000" dirty="0"/>
              <a:t>Diepte, patroon, frequentie van de ah</a:t>
            </a:r>
            <a:endParaRPr lang="en-US" dirty="0"/>
          </a:p>
          <a:p>
            <a:pPr lvl="0"/>
            <a:r>
              <a:rPr lang="nl-NL" sz="2000" dirty="0"/>
              <a:t>Toegenomen ademarbeid (hulpademhalingsspieren, transpiratie)</a:t>
            </a:r>
            <a:endParaRPr lang="en-US" dirty="0"/>
          </a:p>
          <a:p>
            <a:r>
              <a:rPr lang="nl-NL" sz="2000" dirty="0"/>
              <a:t>Cyanose</a:t>
            </a:r>
          </a:p>
          <a:p>
            <a:r>
              <a:rPr lang="nl-NL" sz="2000" dirty="0"/>
              <a:t>Saturatie </a:t>
            </a:r>
            <a:endParaRPr lang="nl-NL"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8382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492132"/>
          </a:xfrm>
        </p:spPr>
        <p:txBody>
          <a:bodyPr>
            <a:normAutofit/>
          </a:bodyPr>
          <a:lstStyle/>
          <a:p>
            <a:r>
              <a:rPr lang="en-US" dirty="0"/>
              <a:t>Circulation</a:t>
            </a:r>
          </a:p>
        </p:txBody>
      </p:sp>
      <p:pic>
        <p:nvPicPr>
          <p:cNvPr id="4" name="Afbeelding 3"/>
          <p:cNvPicPr>
            <a:picLocks noChangeAspect="1"/>
          </p:cNvPicPr>
          <p:nvPr/>
        </p:nvPicPr>
        <p:blipFill rotWithShape="1">
          <a:blip r:embed="rId2"/>
          <a:srcRect l="23896" r="8827" b="3"/>
          <a:stretch/>
        </p:blipFill>
        <p:spPr>
          <a:xfrm>
            <a:off x="1328739" y="2400300"/>
            <a:ext cx="3743323" cy="3505200"/>
          </a:xfrm>
          <a:prstGeom prst="rect">
            <a:avLst/>
          </a:prstGeom>
        </p:spPr>
      </p:pic>
      <p:sp>
        <p:nvSpPr>
          <p:cNvPr id="3" name="Tijdelijke aanduiding voor inhoud 2"/>
          <p:cNvSpPr>
            <a:spLocks noGrp="1"/>
          </p:cNvSpPr>
          <p:nvPr>
            <p:ph idx="1"/>
          </p:nvPr>
        </p:nvSpPr>
        <p:spPr>
          <a:xfrm>
            <a:off x="5414103" y="2286001"/>
            <a:ext cx="6015897" cy="3593591"/>
          </a:xfrm>
        </p:spPr>
        <p:txBody>
          <a:bodyPr>
            <a:normAutofit/>
          </a:bodyPr>
          <a:lstStyle/>
          <a:p>
            <a:pPr>
              <a:lnSpc>
                <a:spcPct val="100000"/>
              </a:lnSpc>
            </a:pPr>
            <a:r>
              <a:rPr lang="en-US" sz="1700" dirty="0" err="1"/>
              <a:t>Vaststellen</a:t>
            </a:r>
            <a:r>
              <a:rPr lang="en-US" sz="1700" dirty="0"/>
              <a:t> of de zorgvrager in shock is</a:t>
            </a:r>
          </a:p>
          <a:p>
            <a:pPr marL="0" indent="0">
              <a:buNone/>
            </a:pPr>
            <a:r>
              <a:rPr lang="nl-NL" sz="2000" dirty="0"/>
              <a:t>Wat valt er onder C</a:t>
            </a:r>
          </a:p>
          <a:p>
            <a:r>
              <a:rPr lang="nl-NL" sz="1800" dirty="0"/>
              <a:t>Voelen hartfrequentie, snelheid, regulair/irregulair, </a:t>
            </a:r>
            <a:r>
              <a:rPr lang="nl-NL" sz="1800" dirty="0" err="1"/>
              <a:t>equaal</a:t>
            </a:r>
            <a:r>
              <a:rPr lang="nl-NL" sz="1800" dirty="0"/>
              <a:t>/</a:t>
            </a:r>
            <a:r>
              <a:rPr lang="nl-NL" sz="1800" dirty="0" err="1"/>
              <a:t>inequaal</a:t>
            </a:r>
            <a:r>
              <a:rPr lang="nl-NL" sz="1800" dirty="0"/>
              <a:t>  </a:t>
            </a:r>
          </a:p>
          <a:p>
            <a:r>
              <a:rPr lang="nl-NL" sz="1800" dirty="0"/>
              <a:t>Capillaire </a:t>
            </a:r>
            <a:r>
              <a:rPr lang="nl-NL" sz="1800" dirty="0" err="1"/>
              <a:t>refill</a:t>
            </a:r>
            <a:r>
              <a:rPr lang="nl-NL" sz="1800" dirty="0"/>
              <a:t> (&lt;2 sec), beste meet je deze op sternum  </a:t>
            </a:r>
          </a:p>
          <a:p>
            <a:r>
              <a:rPr lang="nl-NL" sz="1800" dirty="0"/>
              <a:t>Hoe voelt de huid warm, koud, klam, grauw, purpura, wit,  petechiën, gemarmerd</a:t>
            </a:r>
          </a:p>
          <a:p>
            <a:r>
              <a:rPr lang="nl-NL" sz="1800" dirty="0"/>
              <a:t>Zie ik uitwendige bloedingen? </a:t>
            </a:r>
            <a:br>
              <a:rPr lang="nl-NL" sz="1800" dirty="0"/>
            </a:br>
            <a:r>
              <a:rPr lang="nl-NL" sz="1800" dirty="0"/>
              <a:t>RR, T,  </a:t>
            </a:r>
            <a:r>
              <a:rPr lang="nl-NL" sz="1800" dirty="0" err="1"/>
              <a:t>evt</a:t>
            </a:r>
            <a:r>
              <a:rPr lang="nl-NL" sz="1800" dirty="0"/>
              <a:t> </a:t>
            </a:r>
            <a:r>
              <a:rPr lang="nl-NL" sz="1800" dirty="0" err="1"/>
              <a:t>Hb</a:t>
            </a:r>
            <a:r>
              <a:rPr lang="nl-NL" sz="1800" dirty="0"/>
              <a:t>, UP /vochtbalans</a:t>
            </a:r>
          </a:p>
          <a:p>
            <a:pPr marL="0" indent="0">
              <a:lnSpc>
                <a:spcPct val="100000"/>
              </a:lnSpc>
              <a:buNone/>
            </a:pPr>
            <a:endParaRPr lang="en-US" sz="1700" dirty="0"/>
          </a:p>
        </p:txBody>
      </p:sp>
    </p:spTree>
    <p:extLst>
      <p:ext uri="{BB962C8B-B14F-4D97-AF65-F5344CB8AC3E}">
        <p14:creationId xmlns:p14="http://schemas.microsoft.com/office/powerpoint/2010/main" val="3413549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13288" r="11821" b="3"/>
          <a:stretch/>
        </p:blipFill>
        <p:spPr>
          <a:xfrm>
            <a:off x="7373816" y="2145636"/>
            <a:ext cx="4261588" cy="3954707"/>
          </a:xfrm>
          <a:prstGeom prst="rect">
            <a:avLst/>
          </a:prstGeom>
        </p:spPr>
      </p:pic>
      <p:sp>
        <p:nvSpPr>
          <p:cNvPr id="9" name="Freeform 8">
            <a:extLst>
              <a:ext uri="{FF2B5EF4-FFF2-40B4-BE49-F238E27FC236}">
                <a16:creationId xmlns:a16="http://schemas.microsoft.com/office/drawing/2014/main" id="{F2AF447E-E08D-4A51-ABEE-3A2D71E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9528486 w 12192000"/>
              <a:gd name="connsiteY5" fmla="*/ 2197353 h 6858000"/>
              <a:gd name="connsiteX6" fmla="*/ 9491031 w 12192000"/>
              <a:gd name="connsiteY6" fmla="*/ 2200864 h 6858000"/>
              <a:gd name="connsiteX7" fmla="*/ 9454747 w 12192000"/>
              <a:gd name="connsiteY7" fmla="*/ 2210228 h 6858000"/>
              <a:gd name="connsiteX8" fmla="*/ 9419633 w 12192000"/>
              <a:gd name="connsiteY8" fmla="*/ 2224273 h 6858000"/>
              <a:gd name="connsiteX9" fmla="*/ 9383349 w 12192000"/>
              <a:gd name="connsiteY9" fmla="*/ 2241830 h 6858000"/>
              <a:gd name="connsiteX10" fmla="*/ 9349405 w 12192000"/>
              <a:gd name="connsiteY10" fmla="*/ 2261728 h 6858000"/>
              <a:gd name="connsiteX11" fmla="*/ 9314292 w 12192000"/>
              <a:gd name="connsiteY11" fmla="*/ 2282796 h 6858000"/>
              <a:gd name="connsiteX12" fmla="*/ 9279178 w 12192000"/>
              <a:gd name="connsiteY12" fmla="*/ 2301524 h 6858000"/>
              <a:gd name="connsiteX13" fmla="*/ 9244064 w 12192000"/>
              <a:gd name="connsiteY13" fmla="*/ 2320251 h 6858000"/>
              <a:gd name="connsiteX14" fmla="*/ 9208950 w 12192000"/>
              <a:gd name="connsiteY14" fmla="*/ 2334296 h 6858000"/>
              <a:gd name="connsiteX15" fmla="*/ 9172666 w 12192000"/>
              <a:gd name="connsiteY15" fmla="*/ 2343660 h 6858000"/>
              <a:gd name="connsiteX16" fmla="*/ 9136382 w 12192000"/>
              <a:gd name="connsiteY16" fmla="*/ 2348342 h 6858000"/>
              <a:gd name="connsiteX17" fmla="*/ 9097757 w 12192000"/>
              <a:gd name="connsiteY17" fmla="*/ 2348342 h 6858000"/>
              <a:gd name="connsiteX18" fmla="*/ 9057961 w 12192000"/>
              <a:gd name="connsiteY18" fmla="*/ 2346001 h 6858000"/>
              <a:gd name="connsiteX19" fmla="*/ 9018166 w 12192000"/>
              <a:gd name="connsiteY19" fmla="*/ 2341319 h 6858000"/>
              <a:gd name="connsiteX20" fmla="*/ 8978370 w 12192000"/>
              <a:gd name="connsiteY20" fmla="*/ 2335467 h 6858000"/>
              <a:gd name="connsiteX21" fmla="*/ 8938575 w 12192000"/>
              <a:gd name="connsiteY21" fmla="*/ 2330785 h 6858000"/>
              <a:gd name="connsiteX22" fmla="*/ 8898779 w 12192000"/>
              <a:gd name="connsiteY22" fmla="*/ 2327274 h 6858000"/>
              <a:gd name="connsiteX23" fmla="*/ 8861324 w 12192000"/>
              <a:gd name="connsiteY23" fmla="*/ 2328444 h 6858000"/>
              <a:gd name="connsiteX24" fmla="*/ 8825040 w 12192000"/>
              <a:gd name="connsiteY24" fmla="*/ 2333126 h 6858000"/>
              <a:gd name="connsiteX25" fmla="*/ 8789926 w 12192000"/>
              <a:gd name="connsiteY25" fmla="*/ 2343660 h 6858000"/>
              <a:gd name="connsiteX26" fmla="*/ 8760665 w 12192000"/>
              <a:gd name="connsiteY26" fmla="*/ 2358876 h 6858000"/>
              <a:gd name="connsiteX27" fmla="*/ 8732574 w 12192000"/>
              <a:gd name="connsiteY27" fmla="*/ 2378774 h 6858000"/>
              <a:gd name="connsiteX28" fmla="*/ 8707994 w 12192000"/>
              <a:gd name="connsiteY28" fmla="*/ 2402183 h 6858000"/>
              <a:gd name="connsiteX29" fmla="*/ 8683415 w 12192000"/>
              <a:gd name="connsiteY29" fmla="*/ 2429103 h 6858000"/>
              <a:gd name="connsiteX30" fmla="*/ 8661176 w 12192000"/>
              <a:gd name="connsiteY30" fmla="*/ 2457194 h 6858000"/>
              <a:gd name="connsiteX31" fmla="*/ 8638937 w 12192000"/>
              <a:gd name="connsiteY31" fmla="*/ 2486456 h 6858000"/>
              <a:gd name="connsiteX32" fmla="*/ 8616699 w 12192000"/>
              <a:gd name="connsiteY32" fmla="*/ 2515717 h 6858000"/>
              <a:gd name="connsiteX33" fmla="*/ 8594460 w 12192000"/>
              <a:gd name="connsiteY33" fmla="*/ 2543808 h 6858000"/>
              <a:gd name="connsiteX34" fmla="*/ 8571051 w 12192000"/>
              <a:gd name="connsiteY34" fmla="*/ 2570729 h 6858000"/>
              <a:gd name="connsiteX35" fmla="*/ 8544130 w 12192000"/>
              <a:gd name="connsiteY35" fmla="*/ 2594138 h 6858000"/>
              <a:gd name="connsiteX36" fmla="*/ 8518380 w 12192000"/>
              <a:gd name="connsiteY36" fmla="*/ 2615206 h 6858000"/>
              <a:gd name="connsiteX37" fmla="*/ 8489119 w 12192000"/>
              <a:gd name="connsiteY37" fmla="*/ 2631593 h 6858000"/>
              <a:gd name="connsiteX38" fmla="*/ 8457516 w 12192000"/>
              <a:gd name="connsiteY38" fmla="*/ 2645638 h 6858000"/>
              <a:gd name="connsiteX39" fmla="*/ 8423573 w 12192000"/>
              <a:gd name="connsiteY39" fmla="*/ 2657343 h 6858000"/>
              <a:gd name="connsiteX40" fmla="*/ 8388459 w 12192000"/>
              <a:gd name="connsiteY40" fmla="*/ 2667877 h 6858000"/>
              <a:gd name="connsiteX41" fmla="*/ 8353346 w 12192000"/>
              <a:gd name="connsiteY41" fmla="*/ 2677241 h 6858000"/>
              <a:gd name="connsiteX42" fmla="*/ 8317062 w 12192000"/>
              <a:gd name="connsiteY42" fmla="*/ 2686604 h 6858000"/>
              <a:gd name="connsiteX43" fmla="*/ 8283118 w 12192000"/>
              <a:gd name="connsiteY43" fmla="*/ 2697138 h 6858000"/>
              <a:gd name="connsiteX44" fmla="*/ 8249175 w 12192000"/>
              <a:gd name="connsiteY44" fmla="*/ 2708843 h 6858000"/>
              <a:gd name="connsiteX45" fmla="*/ 8217573 w 12192000"/>
              <a:gd name="connsiteY45" fmla="*/ 2722888 h 6858000"/>
              <a:gd name="connsiteX46" fmla="*/ 8189482 w 12192000"/>
              <a:gd name="connsiteY46" fmla="*/ 2740445 h 6858000"/>
              <a:gd name="connsiteX47" fmla="*/ 8163732 w 12192000"/>
              <a:gd name="connsiteY47" fmla="*/ 2761514 h 6858000"/>
              <a:gd name="connsiteX48" fmla="*/ 8142663 w 12192000"/>
              <a:gd name="connsiteY48" fmla="*/ 2787264 h 6858000"/>
              <a:gd name="connsiteX49" fmla="*/ 8125106 w 12192000"/>
              <a:gd name="connsiteY49" fmla="*/ 2815355 h 6858000"/>
              <a:gd name="connsiteX50" fmla="*/ 8111061 w 12192000"/>
              <a:gd name="connsiteY50" fmla="*/ 2846957 h 6858000"/>
              <a:gd name="connsiteX51" fmla="*/ 8099356 w 12192000"/>
              <a:gd name="connsiteY51" fmla="*/ 2880900 h 6858000"/>
              <a:gd name="connsiteX52" fmla="*/ 8088822 w 12192000"/>
              <a:gd name="connsiteY52" fmla="*/ 2914844 h 6858000"/>
              <a:gd name="connsiteX53" fmla="*/ 8079459 w 12192000"/>
              <a:gd name="connsiteY53" fmla="*/ 2951128 h 6858000"/>
              <a:gd name="connsiteX54" fmla="*/ 8070095 w 12192000"/>
              <a:gd name="connsiteY54" fmla="*/ 2986242 h 6858000"/>
              <a:gd name="connsiteX55" fmla="*/ 8059561 w 12192000"/>
              <a:gd name="connsiteY55" fmla="*/ 3021355 h 6858000"/>
              <a:gd name="connsiteX56" fmla="*/ 8047856 w 12192000"/>
              <a:gd name="connsiteY56" fmla="*/ 3055299 h 6858000"/>
              <a:gd name="connsiteX57" fmla="*/ 8033811 w 12192000"/>
              <a:gd name="connsiteY57" fmla="*/ 3086901 h 6858000"/>
              <a:gd name="connsiteX58" fmla="*/ 8017424 w 12192000"/>
              <a:gd name="connsiteY58" fmla="*/ 3116162 h 6858000"/>
              <a:gd name="connsiteX59" fmla="*/ 7996356 w 12192000"/>
              <a:gd name="connsiteY59" fmla="*/ 3141913 h 6858000"/>
              <a:gd name="connsiteX60" fmla="*/ 7972947 w 12192000"/>
              <a:gd name="connsiteY60" fmla="*/ 3168833 h 6858000"/>
              <a:gd name="connsiteX61" fmla="*/ 7946026 w 12192000"/>
              <a:gd name="connsiteY61" fmla="*/ 3192242 h 6858000"/>
              <a:gd name="connsiteX62" fmla="*/ 7916765 w 12192000"/>
              <a:gd name="connsiteY62" fmla="*/ 3214481 h 6858000"/>
              <a:gd name="connsiteX63" fmla="*/ 7887503 w 12192000"/>
              <a:gd name="connsiteY63" fmla="*/ 3236720 h 6858000"/>
              <a:gd name="connsiteX64" fmla="*/ 7858242 w 12192000"/>
              <a:gd name="connsiteY64" fmla="*/ 3258958 h 6858000"/>
              <a:gd name="connsiteX65" fmla="*/ 7830151 w 12192000"/>
              <a:gd name="connsiteY65" fmla="*/ 3281197 h 6858000"/>
              <a:gd name="connsiteX66" fmla="*/ 7803230 w 12192000"/>
              <a:gd name="connsiteY66" fmla="*/ 3305777 h 6858000"/>
              <a:gd name="connsiteX67" fmla="*/ 7779821 w 12192000"/>
              <a:gd name="connsiteY67" fmla="*/ 3330356 h 6858000"/>
              <a:gd name="connsiteX68" fmla="*/ 7759923 w 12192000"/>
              <a:gd name="connsiteY68" fmla="*/ 3358447 h 6858000"/>
              <a:gd name="connsiteX69" fmla="*/ 7744708 w 12192000"/>
              <a:gd name="connsiteY69" fmla="*/ 3387709 h 6858000"/>
              <a:gd name="connsiteX70" fmla="*/ 7734173 w 12192000"/>
              <a:gd name="connsiteY70" fmla="*/ 3422822 h 6858000"/>
              <a:gd name="connsiteX71" fmla="*/ 7729492 w 12192000"/>
              <a:gd name="connsiteY71" fmla="*/ 3459107 h 6858000"/>
              <a:gd name="connsiteX72" fmla="*/ 7728321 w 12192000"/>
              <a:gd name="connsiteY72" fmla="*/ 3496561 h 6858000"/>
              <a:gd name="connsiteX73" fmla="*/ 7731832 w 12192000"/>
              <a:gd name="connsiteY73" fmla="*/ 3536357 h 6858000"/>
              <a:gd name="connsiteX74" fmla="*/ 7736514 w 12192000"/>
              <a:gd name="connsiteY74" fmla="*/ 3576152 h 6858000"/>
              <a:gd name="connsiteX75" fmla="*/ 7742367 w 12192000"/>
              <a:gd name="connsiteY75" fmla="*/ 3615948 h 6858000"/>
              <a:gd name="connsiteX76" fmla="*/ 7747048 w 12192000"/>
              <a:gd name="connsiteY76" fmla="*/ 3655744 h 6858000"/>
              <a:gd name="connsiteX77" fmla="*/ 7749389 w 12192000"/>
              <a:gd name="connsiteY77" fmla="*/ 3695539 h 6858000"/>
              <a:gd name="connsiteX78" fmla="*/ 7749389 w 12192000"/>
              <a:gd name="connsiteY78" fmla="*/ 3734164 h 6858000"/>
              <a:gd name="connsiteX79" fmla="*/ 7744708 w 12192000"/>
              <a:gd name="connsiteY79" fmla="*/ 3770449 h 6858000"/>
              <a:gd name="connsiteX80" fmla="*/ 7735344 w 12192000"/>
              <a:gd name="connsiteY80" fmla="*/ 3806733 h 6858000"/>
              <a:gd name="connsiteX81" fmla="*/ 7721298 w 12192000"/>
              <a:gd name="connsiteY81" fmla="*/ 3840676 h 6858000"/>
              <a:gd name="connsiteX82" fmla="*/ 7703741 w 12192000"/>
              <a:gd name="connsiteY82" fmla="*/ 3875790 h 6858000"/>
              <a:gd name="connsiteX83" fmla="*/ 7683844 w 12192000"/>
              <a:gd name="connsiteY83" fmla="*/ 3910903 h 6858000"/>
              <a:gd name="connsiteX84" fmla="*/ 7662775 w 12192000"/>
              <a:gd name="connsiteY84" fmla="*/ 3946017 h 6858000"/>
              <a:gd name="connsiteX85" fmla="*/ 7642878 w 12192000"/>
              <a:gd name="connsiteY85" fmla="*/ 3979961 h 6858000"/>
              <a:gd name="connsiteX86" fmla="*/ 7625321 w 12192000"/>
              <a:gd name="connsiteY86" fmla="*/ 4016245 h 6858000"/>
              <a:gd name="connsiteX87" fmla="*/ 7611275 w 12192000"/>
              <a:gd name="connsiteY87" fmla="*/ 4051358 h 6858000"/>
              <a:gd name="connsiteX88" fmla="*/ 7601912 w 12192000"/>
              <a:gd name="connsiteY88" fmla="*/ 4087643 h 6858000"/>
              <a:gd name="connsiteX89" fmla="*/ 7598400 w 12192000"/>
              <a:gd name="connsiteY89" fmla="*/ 4125097 h 6858000"/>
              <a:gd name="connsiteX90" fmla="*/ 7601912 w 12192000"/>
              <a:gd name="connsiteY90" fmla="*/ 4162552 h 6858000"/>
              <a:gd name="connsiteX91" fmla="*/ 7611275 w 12192000"/>
              <a:gd name="connsiteY91" fmla="*/ 4198836 h 6858000"/>
              <a:gd name="connsiteX92" fmla="*/ 7625321 w 12192000"/>
              <a:gd name="connsiteY92" fmla="*/ 4233950 h 6858000"/>
              <a:gd name="connsiteX93" fmla="*/ 7642878 w 12192000"/>
              <a:gd name="connsiteY93" fmla="*/ 4270234 h 6858000"/>
              <a:gd name="connsiteX94" fmla="*/ 7662775 w 12192000"/>
              <a:gd name="connsiteY94" fmla="*/ 4304177 h 6858000"/>
              <a:gd name="connsiteX95" fmla="*/ 7683844 w 12192000"/>
              <a:gd name="connsiteY95" fmla="*/ 4339291 h 6858000"/>
              <a:gd name="connsiteX96" fmla="*/ 7703741 w 12192000"/>
              <a:gd name="connsiteY96" fmla="*/ 4374405 h 6858000"/>
              <a:gd name="connsiteX97" fmla="*/ 7721298 w 12192000"/>
              <a:gd name="connsiteY97" fmla="*/ 4409519 h 6858000"/>
              <a:gd name="connsiteX98" fmla="*/ 7735344 w 12192000"/>
              <a:gd name="connsiteY98" fmla="*/ 4443462 h 6858000"/>
              <a:gd name="connsiteX99" fmla="*/ 7744708 w 12192000"/>
              <a:gd name="connsiteY99" fmla="*/ 4479746 h 6858000"/>
              <a:gd name="connsiteX100" fmla="*/ 7749389 w 12192000"/>
              <a:gd name="connsiteY100" fmla="*/ 4516030 h 6858000"/>
              <a:gd name="connsiteX101" fmla="*/ 7749389 w 12192000"/>
              <a:gd name="connsiteY101" fmla="*/ 4554655 h 6858000"/>
              <a:gd name="connsiteX102" fmla="*/ 7747048 w 12192000"/>
              <a:gd name="connsiteY102" fmla="*/ 4594451 h 6858000"/>
              <a:gd name="connsiteX103" fmla="*/ 7742367 w 12192000"/>
              <a:gd name="connsiteY103" fmla="*/ 4634247 h 6858000"/>
              <a:gd name="connsiteX104" fmla="*/ 7736514 w 12192000"/>
              <a:gd name="connsiteY104" fmla="*/ 4674042 h 6858000"/>
              <a:gd name="connsiteX105" fmla="*/ 7731832 w 12192000"/>
              <a:gd name="connsiteY105" fmla="*/ 4713838 h 6858000"/>
              <a:gd name="connsiteX106" fmla="*/ 7728321 w 12192000"/>
              <a:gd name="connsiteY106" fmla="*/ 4753633 h 6858000"/>
              <a:gd name="connsiteX107" fmla="*/ 7729492 w 12192000"/>
              <a:gd name="connsiteY107" fmla="*/ 4791088 h 6858000"/>
              <a:gd name="connsiteX108" fmla="*/ 7734173 w 12192000"/>
              <a:gd name="connsiteY108" fmla="*/ 4827372 h 6858000"/>
              <a:gd name="connsiteX109" fmla="*/ 7744708 w 12192000"/>
              <a:gd name="connsiteY109" fmla="*/ 4862486 h 6858000"/>
              <a:gd name="connsiteX110" fmla="*/ 7759923 w 12192000"/>
              <a:gd name="connsiteY110" fmla="*/ 4891747 h 6858000"/>
              <a:gd name="connsiteX111" fmla="*/ 7779821 w 12192000"/>
              <a:gd name="connsiteY111" fmla="*/ 4919838 h 6858000"/>
              <a:gd name="connsiteX112" fmla="*/ 7803230 w 12192000"/>
              <a:gd name="connsiteY112" fmla="*/ 4944418 h 6858000"/>
              <a:gd name="connsiteX113" fmla="*/ 7830151 w 12192000"/>
              <a:gd name="connsiteY113" fmla="*/ 4968998 h 6858000"/>
              <a:gd name="connsiteX114" fmla="*/ 7858242 w 12192000"/>
              <a:gd name="connsiteY114" fmla="*/ 4991236 h 6858000"/>
              <a:gd name="connsiteX115" fmla="*/ 7887503 w 12192000"/>
              <a:gd name="connsiteY115" fmla="*/ 5013475 h 6858000"/>
              <a:gd name="connsiteX116" fmla="*/ 7916765 w 12192000"/>
              <a:gd name="connsiteY116" fmla="*/ 5035714 h 6858000"/>
              <a:gd name="connsiteX117" fmla="*/ 7946026 w 12192000"/>
              <a:gd name="connsiteY117" fmla="*/ 5057952 h 6858000"/>
              <a:gd name="connsiteX118" fmla="*/ 7972947 w 12192000"/>
              <a:gd name="connsiteY118" fmla="*/ 5081362 h 6858000"/>
              <a:gd name="connsiteX119" fmla="*/ 7996356 w 12192000"/>
              <a:gd name="connsiteY119" fmla="*/ 5108282 h 6858000"/>
              <a:gd name="connsiteX120" fmla="*/ 8017424 w 12192000"/>
              <a:gd name="connsiteY120" fmla="*/ 5134032 h 6858000"/>
              <a:gd name="connsiteX121" fmla="*/ 8033811 w 12192000"/>
              <a:gd name="connsiteY121" fmla="*/ 5163294 h 6858000"/>
              <a:gd name="connsiteX122" fmla="*/ 8047856 w 12192000"/>
              <a:gd name="connsiteY122" fmla="*/ 5194896 h 6858000"/>
              <a:gd name="connsiteX123" fmla="*/ 8059561 w 12192000"/>
              <a:gd name="connsiteY123" fmla="*/ 5228839 h 6858000"/>
              <a:gd name="connsiteX124" fmla="*/ 8070095 w 12192000"/>
              <a:gd name="connsiteY124" fmla="*/ 5263953 h 6858000"/>
              <a:gd name="connsiteX125" fmla="*/ 8079459 w 12192000"/>
              <a:gd name="connsiteY125" fmla="*/ 5299067 h 6858000"/>
              <a:gd name="connsiteX126" fmla="*/ 8088822 w 12192000"/>
              <a:gd name="connsiteY126" fmla="*/ 5335351 h 6858000"/>
              <a:gd name="connsiteX127" fmla="*/ 8099356 w 12192000"/>
              <a:gd name="connsiteY127" fmla="*/ 5369294 h 6858000"/>
              <a:gd name="connsiteX128" fmla="*/ 8111061 w 12192000"/>
              <a:gd name="connsiteY128" fmla="*/ 5403238 h 6858000"/>
              <a:gd name="connsiteX129" fmla="*/ 8125106 w 12192000"/>
              <a:gd name="connsiteY129" fmla="*/ 5434840 h 6858000"/>
              <a:gd name="connsiteX130" fmla="*/ 8142663 w 12192000"/>
              <a:gd name="connsiteY130" fmla="*/ 5462931 h 6858000"/>
              <a:gd name="connsiteX131" fmla="*/ 8163732 w 12192000"/>
              <a:gd name="connsiteY131" fmla="*/ 5488681 h 6858000"/>
              <a:gd name="connsiteX132" fmla="*/ 8189482 w 12192000"/>
              <a:gd name="connsiteY132" fmla="*/ 5509749 h 6858000"/>
              <a:gd name="connsiteX133" fmla="*/ 8217573 w 12192000"/>
              <a:gd name="connsiteY133" fmla="*/ 5527306 h 6858000"/>
              <a:gd name="connsiteX134" fmla="*/ 8249175 w 12192000"/>
              <a:gd name="connsiteY134" fmla="*/ 5541352 h 6858000"/>
              <a:gd name="connsiteX135" fmla="*/ 8283118 w 12192000"/>
              <a:gd name="connsiteY135" fmla="*/ 5553056 h 6858000"/>
              <a:gd name="connsiteX136" fmla="*/ 8317062 w 12192000"/>
              <a:gd name="connsiteY136" fmla="*/ 5563590 h 6858000"/>
              <a:gd name="connsiteX137" fmla="*/ 8353346 w 12192000"/>
              <a:gd name="connsiteY137" fmla="*/ 5572954 h 6858000"/>
              <a:gd name="connsiteX138" fmla="*/ 8388459 w 12192000"/>
              <a:gd name="connsiteY138" fmla="*/ 5582318 h 6858000"/>
              <a:gd name="connsiteX139" fmla="*/ 8423573 w 12192000"/>
              <a:gd name="connsiteY139" fmla="*/ 5592852 h 6858000"/>
              <a:gd name="connsiteX140" fmla="*/ 8457516 w 12192000"/>
              <a:gd name="connsiteY140" fmla="*/ 5604556 h 6858000"/>
              <a:gd name="connsiteX141" fmla="*/ 8489119 w 12192000"/>
              <a:gd name="connsiteY141" fmla="*/ 5618602 h 6858000"/>
              <a:gd name="connsiteX142" fmla="*/ 8518380 w 12192000"/>
              <a:gd name="connsiteY142" fmla="*/ 5634988 h 6858000"/>
              <a:gd name="connsiteX143" fmla="*/ 8544130 w 12192000"/>
              <a:gd name="connsiteY143" fmla="*/ 5656057 h 6858000"/>
              <a:gd name="connsiteX144" fmla="*/ 8571051 w 12192000"/>
              <a:gd name="connsiteY144" fmla="*/ 5679466 h 6858000"/>
              <a:gd name="connsiteX145" fmla="*/ 8594460 w 12192000"/>
              <a:gd name="connsiteY145" fmla="*/ 5706386 h 6858000"/>
              <a:gd name="connsiteX146" fmla="*/ 8616699 w 12192000"/>
              <a:gd name="connsiteY146" fmla="*/ 5734477 h 6858000"/>
              <a:gd name="connsiteX147" fmla="*/ 8638937 w 12192000"/>
              <a:gd name="connsiteY147" fmla="*/ 5763739 h 6858000"/>
              <a:gd name="connsiteX148" fmla="*/ 8661176 w 12192000"/>
              <a:gd name="connsiteY148" fmla="*/ 5793000 h 6858000"/>
              <a:gd name="connsiteX149" fmla="*/ 8683415 w 12192000"/>
              <a:gd name="connsiteY149" fmla="*/ 5821091 h 6858000"/>
              <a:gd name="connsiteX150" fmla="*/ 8707994 w 12192000"/>
              <a:gd name="connsiteY150" fmla="*/ 5848012 h 6858000"/>
              <a:gd name="connsiteX151" fmla="*/ 8732574 w 12192000"/>
              <a:gd name="connsiteY151" fmla="*/ 5871421 h 6858000"/>
              <a:gd name="connsiteX152" fmla="*/ 8760665 w 12192000"/>
              <a:gd name="connsiteY152" fmla="*/ 5891319 h 6858000"/>
              <a:gd name="connsiteX153" fmla="*/ 8789926 w 12192000"/>
              <a:gd name="connsiteY153" fmla="*/ 5906535 h 6858000"/>
              <a:gd name="connsiteX154" fmla="*/ 8825040 w 12192000"/>
              <a:gd name="connsiteY154" fmla="*/ 5917069 h 6858000"/>
              <a:gd name="connsiteX155" fmla="*/ 8861324 w 12192000"/>
              <a:gd name="connsiteY155" fmla="*/ 5921751 h 6858000"/>
              <a:gd name="connsiteX156" fmla="*/ 8898779 w 12192000"/>
              <a:gd name="connsiteY156" fmla="*/ 5922921 h 6858000"/>
              <a:gd name="connsiteX157" fmla="*/ 8938575 w 12192000"/>
              <a:gd name="connsiteY157" fmla="*/ 5919410 h 6858000"/>
              <a:gd name="connsiteX158" fmla="*/ 8978370 w 12192000"/>
              <a:gd name="connsiteY158" fmla="*/ 5914728 h 6858000"/>
              <a:gd name="connsiteX159" fmla="*/ 9018166 w 12192000"/>
              <a:gd name="connsiteY159" fmla="*/ 5908876 h 6858000"/>
              <a:gd name="connsiteX160" fmla="*/ 9057961 w 12192000"/>
              <a:gd name="connsiteY160" fmla="*/ 5904194 h 6858000"/>
              <a:gd name="connsiteX161" fmla="*/ 9097757 w 12192000"/>
              <a:gd name="connsiteY161" fmla="*/ 5901853 h 6858000"/>
              <a:gd name="connsiteX162" fmla="*/ 9136382 w 12192000"/>
              <a:gd name="connsiteY162" fmla="*/ 5901853 h 6858000"/>
              <a:gd name="connsiteX163" fmla="*/ 9172666 w 12192000"/>
              <a:gd name="connsiteY163" fmla="*/ 5906535 h 6858000"/>
              <a:gd name="connsiteX164" fmla="*/ 9208950 w 12192000"/>
              <a:gd name="connsiteY164" fmla="*/ 5915898 h 6858000"/>
              <a:gd name="connsiteX165" fmla="*/ 9244064 w 12192000"/>
              <a:gd name="connsiteY165" fmla="*/ 5929944 h 6858000"/>
              <a:gd name="connsiteX166" fmla="*/ 9279178 w 12192000"/>
              <a:gd name="connsiteY166" fmla="*/ 5948671 h 6858000"/>
              <a:gd name="connsiteX167" fmla="*/ 9314292 w 12192000"/>
              <a:gd name="connsiteY167" fmla="*/ 5967398 h 6858000"/>
              <a:gd name="connsiteX168" fmla="*/ 9349405 w 12192000"/>
              <a:gd name="connsiteY168" fmla="*/ 5988467 h 6858000"/>
              <a:gd name="connsiteX169" fmla="*/ 9383349 w 12192000"/>
              <a:gd name="connsiteY169" fmla="*/ 6008364 h 6858000"/>
              <a:gd name="connsiteX170" fmla="*/ 9419633 w 12192000"/>
              <a:gd name="connsiteY170" fmla="*/ 6025921 h 6858000"/>
              <a:gd name="connsiteX171" fmla="*/ 9454747 w 12192000"/>
              <a:gd name="connsiteY171" fmla="*/ 6039967 h 6858000"/>
              <a:gd name="connsiteX172" fmla="*/ 9491031 w 12192000"/>
              <a:gd name="connsiteY172" fmla="*/ 6049331 h 6858000"/>
              <a:gd name="connsiteX173" fmla="*/ 9528486 w 12192000"/>
              <a:gd name="connsiteY173" fmla="*/ 6052842 h 6858000"/>
              <a:gd name="connsiteX174" fmla="*/ 9565940 w 12192000"/>
              <a:gd name="connsiteY174" fmla="*/ 6049331 h 6858000"/>
              <a:gd name="connsiteX175" fmla="*/ 9602224 w 12192000"/>
              <a:gd name="connsiteY175" fmla="*/ 6039967 h 6858000"/>
              <a:gd name="connsiteX176" fmla="*/ 9637338 w 12192000"/>
              <a:gd name="connsiteY176" fmla="*/ 6025921 h 6858000"/>
              <a:gd name="connsiteX177" fmla="*/ 9673622 w 12192000"/>
              <a:gd name="connsiteY177" fmla="*/ 6008364 h 6858000"/>
              <a:gd name="connsiteX178" fmla="*/ 9707566 w 12192000"/>
              <a:gd name="connsiteY178" fmla="*/ 5988467 h 6858000"/>
              <a:gd name="connsiteX179" fmla="*/ 9742679 w 12192000"/>
              <a:gd name="connsiteY179" fmla="*/ 5967398 h 6858000"/>
              <a:gd name="connsiteX180" fmla="*/ 9777793 w 12192000"/>
              <a:gd name="connsiteY180" fmla="*/ 5948671 h 6858000"/>
              <a:gd name="connsiteX181" fmla="*/ 9812907 w 12192000"/>
              <a:gd name="connsiteY181" fmla="*/ 5929944 h 6858000"/>
              <a:gd name="connsiteX182" fmla="*/ 9846850 w 12192000"/>
              <a:gd name="connsiteY182" fmla="*/ 5915898 h 6858000"/>
              <a:gd name="connsiteX183" fmla="*/ 9884305 w 12192000"/>
              <a:gd name="connsiteY183" fmla="*/ 5906535 h 6858000"/>
              <a:gd name="connsiteX184" fmla="*/ 9920589 w 12192000"/>
              <a:gd name="connsiteY184" fmla="*/ 5901853 h 6858000"/>
              <a:gd name="connsiteX185" fmla="*/ 9959214 w 12192000"/>
              <a:gd name="connsiteY185" fmla="*/ 5901853 h 6858000"/>
              <a:gd name="connsiteX186" fmla="*/ 9999010 w 12192000"/>
              <a:gd name="connsiteY186" fmla="*/ 5904194 h 6858000"/>
              <a:gd name="connsiteX187" fmla="*/ 10038805 w 12192000"/>
              <a:gd name="connsiteY187" fmla="*/ 5908876 h 6858000"/>
              <a:gd name="connsiteX188" fmla="*/ 10078601 w 12192000"/>
              <a:gd name="connsiteY188" fmla="*/ 5914728 h 6858000"/>
              <a:gd name="connsiteX189" fmla="*/ 10118396 w 12192000"/>
              <a:gd name="connsiteY189" fmla="*/ 5919410 h 6858000"/>
              <a:gd name="connsiteX190" fmla="*/ 10158192 w 12192000"/>
              <a:gd name="connsiteY190" fmla="*/ 5922921 h 6858000"/>
              <a:gd name="connsiteX191" fmla="*/ 10195647 w 12192000"/>
              <a:gd name="connsiteY191" fmla="*/ 5921751 h 6858000"/>
              <a:gd name="connsiteX192" fmla="*/ 10231931 w 12192000"/>
              <a:gd name="connsiteY192" fmla="*/ 5917069 h 6858000"/>
              <a:gd name="connsiteX193" fmla="*/ 10267044 w 12192000"/>
              <a:gd name="connsiteY193" fmla="*/ 5906535 h 6858000"/>
              <a:gd name="connsiteX194" fmla="*/ 10296306 w 12192000"/>
              <a:gd name="connsiteY194" fmla="*/ 5891319 h 6858000"/>
              <a:gd name="connsiteX195" fmla="*/ 10324397 w 12192000"/>
              <a:gd name="connsiteY195" fmla="*/ 5871421 h 6858000"/>
              <a:gd name="connsiteX196" fmla="*/ 10348977 w 12192000"/>
              <a:gd name="connsiteY196" fmla="*/ 5848012 h 6858000"/>
              <a:gd name="connsiteX197" fmla="*/ 10373556 w 12192000"/>
              <a:gd name="connsiteY197" fmla="*/ 5821091 h 6858000"/>
              <a:gd name="connsiteX198" fmla="*/ 10395795 w 12192000"/>
              <a:gd name="connsiteY198" fmla="*/ 5793000 h 6858000"/>
              <a:gd name="connsiteX199" fmla="*/ 10418034 w 12192000"/>
              <a:gd name="connsiteY199" fmla="*/ 5763739 h 6858000"/>
              <a:gd name="connsiteX200" fmla="*/ 10440272 w 12192000"/>
              <a:gd name="connsiteY200" fmla="*/ 5734477 h 6858000"/>
              <a:gd name="connsiteX201" fmla="*/ 10462511 w 12192000"/>
              <a:gd name="connsiteY201" fmla="*/ 5706386 h 6858000"/>
              <a:gd name="connsiteX202" fmla="*/ 10485920 w 12192000"/>
              <a:gd name="connsiteY202" fmla="*/ 5679466 h 6858000"/>
              <a:gd name="connsiteX203" fmla="*/ 10512841 w 12192000"/>
              <a:gd name="connsiteY203" fmla="*/ 5656057 h 6858000"/>
              <a:gd name="connsiteX204" fmla="*/ 10538591 w 12192000"/>
              <a:gd name="connsiteY204" fmla="*/ 5634988 h 6858000"/>
              <a:gd name="connsiteX205" fmla="*/ 10567852 w 12192000"/>
              <a:gd name="connsiteY205" fmla="*/ 5618602 h 6858000"/>
              <a:gd name="connsiteX206" fmla="*/ 10599455 w 12192000"/>
              <a:gd name="connsiteY206" fmla="*/ 5604556 h 6858000"/>
              <a:gd name="connsiteX207" fmla="*/ 10633398 w 12192000"/>
              <a:gd name="connsiteY207" fmla="*/ 5592852 h 6858000"/>
              <a:gd name="connsiteX208" fmla="*/ 10668512 w 12192000"/>
              <a:gd name="connsiteY208" fmla="*/ 5582318 h 6858000"/>
              <a:gd name="connsiteX209" fmla="*/ 10703626 w 12192000"/>
              <a:gd name="connsiteY209" fmla="*/ 5572954 h 6858000"/>
              <a:gd name="connsiteX210" fmla="*/ 10739910 w 12192000"/>
              <a:gd name="connsiteY210" fmla="*/ 5563590 h 6858000"/>
              <a:gd name="connsiteX211" fmla="*/ 10773853 w 12192000"/>
              <a:gd name="connsiteY211" fmla="*/ 5553056 h 6858000"/>
              <a:gd name="connsiteX212" fmla="*/ 10807796 w 12192000"/>
              <a:gd name="connsiteY212" fmla="*/ 5541352 h 6858000"/>
              <a:gd name="connsiteX213" fmla="*/ 10839399 w 12192000"/>
              <a:gd name="connsiteY213" fmla="*/ 5527306 h 6858000"/>
              <a:gd name="connsiteX214" fmla="*/ 10867490 w 12192000"/>
              <a:gd name="connsiteY214" fmla="*/ 5509749 h 6858000"/>
              <a:gd name="connsiteX215" fmla="*/ 10893240 w 12192000"/>
              <a:gd name="connsiteY215" fmla="*/ 5488681 h 6858000"/>
              <a:gd name="connsiteX216" fmla="*/ 10914308 w 12192000"/>
              <a:gd name="connsiteY216" fmla="*/ 5462931 h 6858000"/>
              <a:gd name="connsiteX217" fmla="*/ 10931865 w 12192000"/>
              <a:gd name="connsiteY217" fmla="*/ 5434840 h 6858000"/>
              <a:gd name="connsiteX218" fmla="*/ 10945910 w 12192000"/>
              <a:gd name="connsiteY218" fmla="*/ 5403238 h 6858000"/>
              <a:gd name="connsiteX219" fmla="*/ 10957615 w 12192000"/>
              <a:gd name="connsiteY219" fmla="*/ 5369294 h 6858000"/>
              <a:gd name="connsiteX220" fmla="*/ 10968149 w 12192000"/>
              <a:gd name="connsiteY220" fmla="*/ 5335351 h 6858000"/>
              <a:gd name="connsiteX221" fmla="*/ 10977513 w 12192000"/>
              <a:gd name="connsiteY221" fmla="*/ 5299067 h 6858000"/>
              <a:gd name="connsiteX222" fmla="*/ 10986876 w 12192000"/>
              <a:gd name="connsiteY222" fmla="*/ 5263953 h 6858000"/>
              <a:gd name="connsiteX223" fmla="*/ 10997410 w 12192000"/>
              <a:gd name="connsiteY223" fmla="*/ 5228839 h 6858000"/>
              <a:gd name="connsiteX224" fmla="*/ 11009115 w 12192000"/>
              <a:gd name="connsiteY224" fmla="*/ 5194896 h 6858000"/>
              <a:gd name="connsiteX225" fmla="*/ 11023160 w 12192000"/>
              <a:gd name="connsiteY225" fmla="*/ 5163294 h 6858000"/>
              <a:gd name="connsiteX226" fmla="*/ 11039547 w 12192000"/>
              <a:gd name="connsiteY226" fmla="*/ 5134032 h 6858000"/>
              <a:gd name="connsiteX227" fmla="*/ 11060615 w 12192000"/>
              <a:gd name="connsiteY227" fmla="*/ 5108282 h 6858000"/>
              <a:gd name="connsiteX228" fmla="*/ 11084024 w 12192000"/>
              <a:gd name="connsiteY228" fmla="*/ 5081362 h 6858000"/>
              <a:gd name="connsiteX229" fmla="*/ 11110945 w 12192000"/>
              <a:gd name="connsiteY229" fmla="*/ 5057952 h 6858000"/>
              <a:gd name="connsiteX230" fmla="*/ 11139036 w 12192000"/>
              <a:gd name="connsiteY230" fmla="*/ 5035714 h 6858000"/>
              <a:gd name="connsiteX231" fmla="*/ 11169468 w 12192000"/>
              <a:gd name="connsiteY231" fmla="*/ 5013475 h 6858000"/>
              <a:gd name="connsiteX232" fmla="*/ 11198729 w 12192000"/>
              <a:gd name="connsiteY232" fmla="*/ 4991236 h 6858000"/>
              <a:gd name="connsiteX233" fmla="*/ 11226820 w 12192000"/>
              <a:gd name="connsiteY233" fmla="*/ 4968998 h 6858000"/>
              <a:gd name="connsiteX234" fmla="*/ 11253741 w 12192000"/>
              <a:gd name="connsiteY234" fmla="*/ 4944418 h 6858000"/>
              <a:gd name="connsiteX235" fmla="*/ 11277150 w 12192000"/>
              <a:gd name="connsiteY235" fmla="*/ 4919838 h 6858000"/>
              <a:gd name="connsiteX236" fmla="*/ 11297048 w 12192000"/>
              <a:gd name="connsiteY236" fmla="*/ 4891747 h 6858000"/>
              <a:gd name="connsiteX237" fmla="*/ 11312264 w 12192000"/>
              <a:gd name="connsiteY237" fmla="*/ 4862486 h 6858000"/>
              <a:gd name="connsiteX238" fmla="*/ 11322798 w 12192000"/>
              <a:gd name="connsiteY238" fmla="*/ 4827372 h 6858000"/>
              <a:gd name="connsiteX239" fmla="*/ 11327480 w 12192000"/>
              <a:gd name="connsiteY239" fmla="*/ 4791088 h 6858000"/>
              <a:gd name="connsiteX240" fmla="*/ 11328650 w 12192000"/>
              <a:gd name="connsiteY240" fmla="*/ 4753633 h 6858000"/>
              <a:gd name="connsiteX241" fmla="*/ 11325139 w 12192000"/>
              <a:gd name="connsiteY241" fmla="*/ 4713838 h 6858000"/>
              <a:gd name="connsiteX242" fmla="*/ 11320457 w 12192000"/>
              <a:gd name="connsiteY242" fmla="*/ 4674042 h 6858000"/>
              <a:gd name="connsiteX243" fmla="*/ 11314605 w 12192000"/>
              <a:gd name="connsiteY243" fmla="*/ 4634247 h 6858000"/>
              <a:gd name="connsiteX244" fmla="*/ 11309923 w 12192000"/>
              <a:gd name="connsiteY244" fmla="*/ 4594451 h 6858000"/>
              <a:gd name="connsiteX245" fmla="*/ 11307582 w 12192000"/>
              <a:gd name="connsiteY245" fmla="*/ 4554655 h 6858000"/>
              <a:gd name="connsiteX246" fmla="*/ 11307582 w 12192000"/>
              <a:gd name="connsiteY246" fmla="*/ 4516030 h 6858000"/>
              <a:gd name="connsiteX247" fmla="*/ 11312264 w 12192000"/>
              <a:gd name="connsiteY247" fmla="*/ 4479746 h 6858000"/>
              <a:gd name="connsiteX248" fmla="*/ 11321628 w 12192000"/>
              <a:gd name="connsiteY248" fmla="*/ 4443462 h 6858000"/>
              <a:gd name="connsiteX249" fmla="*/ 11335673 w 12192000"/>
              <a:gd name="connsiteY249" fmla="*/ 4409519 h 6858000"/>
              <a:gd name="connsiteX250" fmla="*/ 11354400 w 12192000"/>
              <a:gd name="connsiteY250" fmla="*/ 4374405 h 6858000"/>
              <a:gd name="connsiteX251" fmla="*/ 11373128 w 12192000"/>
              <a:gd name="connsiteY251" fmla="*/ 4339291 h 6858000"/>
              <a:gd name="connsiteX252" fmla="*/ 11394196 w 12192000"/>
              <a:gd name="connsiteY252" fmla="*/ 4304177 h 6858000"/>
              <a:gd name="connsiteX253" fmla="*/ 11414094 w 12192000"/>
              <a:gd name="connsiteY253" fmla="*/ 4270234 h 6858000"/>
              <a:gd name="connsiteX254" fmla="*/ 11431650 w 12192000"/>
              <a:gd name="connsiteY254" fmla="*/ 4233950 h 6858000"/>
              <a:gd name="connsiteX255" fmla="*/ 11445696 w 12192000"/>
              <a:gd name="connsiteY255" fmla="*/ 4198836 h 6858000"/>
              <a:gd name="connsiteX256" fmla="*/ 11455060 w 12192000"/>
              <a:gd name="connsiteY256" fmla="*/ 4162552 h 6858000"/>
              <a:gd name="connsiteX257" fmla="*/ 11458571 w 12192000"/>
              <a:gd name="connsiteY257" fmla="*/ 4125097 h 6858000"/>
              <a:gd name="connsiteX258" fmla="*/ 11455060 w 12192000"/>
              <a:gd name="connsiteY258" fmla="*/ 4087643 h 6858000"/>
              <a:gd name="connsiteX259" fmla="*/ 11445696 w 12192000"/>
              <a:gd name="connsiteY259" fmla="*/ 4051358 h 6858000"/>
              <a:gd name="connsiteX260" fmla="*/ 11431650 w 12192000"/>
              <a:gd name="connsiteY260" fmla="*/ 4016245 h 6858000"/>
              <a:gd name="connsiteX261" fmla="*/ 11414094 w 12192000"/>
              <a:gd name="connsiteY261" fmla="*/ 3979961 h 6858000"/>
              <a:gd name="connsiteX262" fmla="*/ 11394196 w 12192000"/>
              <a:gd name="connsiteY262" fmla="*/ 3946017 h 6858000"/>
              <a:gd name="connsiteX263" fmla="*/ 11373128 w 12192000"/>
              <a:gd name="connsiteY263" fmla="*/ 3910903 h 6858000"/>
              <a:gd name="connsiteX264" fmla="*/ 11354400 w 12192000"/>
              <a:gd name="connsiteY264" fmla="*/ 3875790 h 6858000"/>
              <a:gd name="connsiteX265" fmla="*/ 11335673 w 12192000"/>
              <a:gd name="connsiteY265" fmla="*/ 3840676 h 6858000"/>
              <a:gd name="connsiteX266" fmla="*/ 11321628 w 12192000"/>
              <a:gd name="connsiteY266" fmla="*/ 3806733 h 6858000"/>
              <a:gd name="connsiteX267" fmla="*/ 11312264 w 12192000"/>
              <a:gd name="connsiteY267" fmla="*/ 3770449 h 6858000"/>
              <a:gd name="connsiteX268" fmla="*/ 11307582 w 12192000"/>
              <a:gd name="connsiteY268" fmla="*/ 3734164 h 6858000"/>
              <a:gd name="connsiteX269" fmla="*/ 11307582 w 12192000"/>
              <a:gd name="connsiteY269" fmla="*/ 3695539 h 6858000"/>
              <a:gd name="connsiteX270" fmla="*/ 11309923 w 12192000"/>
              <a:gd name="connsiteY270" fmla="*/ 3655744 h 6858000"/>
              <a:gd name="connsiteX271" fmla="*/ 11314605 w 12192000"/>
              <a:gd name="connsiteY271" fmla="*/ 3615948 h 6858000"/>
              <a:gd name="connsiteX272" fmla="*/ 11320457 w 12192000"/>
              <a:gd name="connsiteY272" fmla="*/ 3576152 h 6858000"/>
              <a:gd name="connsiteX273" fmla="*/ 11325139 w 12192000"/>
              <a:gd name="connsiteY273" fmla="*/ 3536357 h 6858000"/>
              <a:gd name="connsiteX274" fmla="*/ 11328650 w 12192000"/>
              <a:gd name="connsiteY274" fmla="*/ 3496561 h 6858000"/>
              <a:gd name="connsiteX275" fmla="*/ 11327480 w 12192000"/>
              <a:gd name="connsiteY275" fmla="*/ 3459107 h 6858000"/>
              <a:gd name="connsiteX276" fmla="*/ 11322798 w 12192000"/>
              <a:gd name="connsiteY276" fmla="*/ 3422822 h 6858000"/>
              <a:gd name="connsiteX277" fmla="*/ 11312264 w 12192000"/>
              <a:gd name="connsiteY277" fmla="*/ 3387709 h 6858000"/>
              <a:gd name="connsiteX278" fmla="*/ 11297048 w 12192000"/>
              <a:gd name="connsiteY278" fmla="*/ 3358447 h 6858000"/>
              <a:gd name="connsiteX279" fmla="*/ 11277150 w 12192000"/>
              <a:gd name="connsiteY279" fmla="*/ 3330356 h 6858000"/>
              <a:gd name="connsiteX280" fmla="*/ 11253741 w 12192000"/>
              <a:gd name="connsiteY280" fmla="*/ 3305777 h 6858000"/>
              <a:gd name="connsiteX281" fmla="*/ 11226820 w 12192000"/>
              <a:gd name="connsiteY281" fmla="*/ 3281197 h 6858000"/>
              <a:gd name="connsiteX282" fmla="*/ 11198729 w 12192000"/>
              <a:gd name="connsiteY282" fmla="*/ 3258958 h 6858000"/>
              <a:gd name="connsiteX283" fmla="*/ 11169468 w 12192000"/>
              <a:gd name="connsiteY283" fmla="*/ 3236720 h 6858000"/>
              <a:gd name="connsiteX284" fmla="*/ 11139036 w 12192000"/>
              <a:gd name="connsiteY284" fmla="*/ 3214481 h 6858000"/>
              <a:gd name="connsiteX285" fmla="*/ 11110945 w 12192000"/>
              <a:gd name="connsiteY285" fmla="*/ 3192242 h 6858000"/>
              <a:gd name="connsiteX286" fmla="*/ 11084024 w 12192000"/>
              <a:gd name="connsiteY286" fmla="*/ 3168833 h 6858000"/>
              <a:gd name="connsiteX287" fmla="*/ 11060615 w 12192000"/>
              <a:gd name="connsiteY287" fmla="*/ 3141913 h 6858000"/>
              <a:gd name="connsiteX288" fmla="*/ 11039547 w 12192000"/>
              <a:gd name="connsiteY288" fmla="*/ 3116162 h 6858000"/>
              <a:gd name="connsiteX289" fmla="*/ 11023160 w 12192000"/>
              <a:gd name="connsiteY289" fmla="*/ 3086901 h 6858000"/>
              <a:gd name="connsiteX290" fmla="*/ 11009115 w 12192000"/>
              <a:gd name="connsiteY290" fmla="*/ 3055299 h 6858000"/>
              <a:gd name="connsiteX291" fmla="*/ 10997410 w 12192000"/>
              <a:gd name="connsiteY291" fmla="*/ 3021355 h 6858000"/>
              <a:gd name="connsiteX292" fmla="*/ 10986876 w 12192000"/>
              <a:gd name="connsiteY292" fmla="*/ 2986242 h 6858000"/>
              <a:gd name="connsiteX293" fmla="*/ 10977513 w 12192000"/>
              <a:gd name="connsiteY293" fmla="*/ 2951128 h 6858000"/>
              <a:gd name="connsiteX294" fmla="*/ 10968149 w 12192000"/>
              <a:gd name="connsiteY294" fmla="*/ 2914844 h 6858000"/>
              <a:gd name="connsiteX295" fmla="*/ 10957615 w 12192000"/>
              <a:gd name="connsiteY295" fmla="*/ 2880900 h 6858000"/>
              <a:gd name="connsiteX296" fmla="*/ 10945910 w 12192000"/>
              <a:gd name="connsiteY296" fmla="*/ 2846957 h 6858000"/>
              <a:gd name="connsiteX297" fmla="*/ 10931865 w 12192000"/>
              <a:gd name="connsiteY297" fmla="*/ 2815355 h 6858000"/>
              <a:gd name="connsiteX298" fmla="*/ 10914308 w 12192000"/>
              <a:gd name="connsiteY298" fmla="*/ 2787264 h 6858000"/>
              <a:gd name="connsiteX299" fmla="*/ 10893240 w 12192000"/>
              <a:gd name="connsiteY299" fmla="*/ 2761514 h 6858000"/>
              <a:gd name="connsiteX300" fmla="*/ 10867490 w 12192000"/>
              <a:gd name="connsiteY300" fmla="*/ 2740445 h 6858000"/>
              <a:gd name="connsiteX301" fmla="*/ 10839399 w 12192000"/>
              <a:gd name="connsiteY301" fmla="*/ 2722888 h 6858000"/>
              <a:gd name="connsiteX302" fmla="*/ 10807796 w 12192000"/>
              <a:gd name="connsiteY302" fmla="*/ 2708843 h 6858000"/>
              <a:gd name="connsiteX303" fmla="*/ 10773853 w 12192000"/>
              <a:gd name="connsiteY303" fmla="*/ 2697138 h 6858000"/>
              <a:gd name="connsiteX304" fmla="*/ 10739910 w 12192000"/>
              <a:gd name="connsiteY304" fmla="*/ 2686604 h 6858000"/>
              <a:gd name="connsiteX305" fmla="*/ 10703626 w 12192000"/>
              <a:gd name="connsiteY305" fmla="*/ 2677241 h 6858000"/>
              <a:gd name="connsiteX306" fmla="*/ 10668512 w 12192000"/>
              <a:gd name="connsiteY306" fmla="*/ 2667877 h 6858000"/>
              <a:gd name="connsiteX307" fmla="*/ 10633398 w 12192000"/>
              <a:gd name="connsiteY307" fmla="*/ 2657343 h 6858000"/>
              <a:gd name="connsiteX308" fmla="*/ 10599455 w 12192000"/>
              <a:gd name="connsiteY308" fmla="*/ 2645638 h 6858000"/>
              <a:gd name="connsiteX309" fmla="*/ 10567852 w 12192000"/>
              <a:gd name="connsiteY309" fmla="*/ 2631593 h 6858000"/>
              <a:gd name="connsiteX310" fmla="*/ 10538591 w 12192000"/>
              <a:gd name="connsiteY310" fmla="*/ 2615206 h 6858000"/>
              <a:gd name="connsiteX311" fmla="*/ 10512841 w 12192000"/>
              <a:gd name="connsiteY311" fmla="*/ 2594138 h 6858000"/>
              <a:gd name="connsiteX312" fmla="*/ 10485920 w 12192000"/>
              <a:gd name="connsiteY312" fmla="*/ 2570729 h 6858000"/>
              <a:gd name="connsiteX313" fmla="*/ 10462511 w 12192000"/>
              <a:gd name="connsiteY313" fmla="*/ 2543808 h 6858000"/>
              <a:gd name="connsiteX314" fmla="*/ 10440272 w 12192000"/>
              <a:gd name="connsiteY314" fmla="*/ 2515717 h 6858000"/>
              <a:gd name="connsiteX315" fmla="*/ 10418034 w 12192000"/>
              <a:gd name="connsiteY315" fmla="*/ 2486456 h 6858000"/>
              <a:gd name="connsiteX316" fmla="*/ 10395795 w 12192000"/>
              <a:gd name="connsiteY316" fmla="*/ 2457194 h 6858000"/>
              <a:gd name="connsiteX317" fmla="*/ 10373556 w 12192000"/>
              <a:gd name="connsiteY317" fmla="*/ 2429103 h 6858000"/>
              <a:gd name="connsiteX318" fmla="*/ 10348977 w 12192000"/>
              <a:gd name="connsiteY318" fmla="*/ 2402183 h 6858000"/>
              <a:gd name="connsiteX319" fmla="*/ 10324397 w 12192000"/>
              <a:gd name="connsiteY319" fmla="*/ 2378774 h 6858000"/>
              <a:gd name="connsiteX320" fmla="*/ 10296306 w 12192000"/>
              <a:gd name="connsiteY320" fmla="*/ 2358876 h 6858000"/>
              <a:gd name="connsiteX321" fmla="*/ 10267044 w 12192000"/>
              <a:gd name="connsiteY321" fmla="*/ 2343660 h 6858000"/>
              <a:gd name="connsiteX322" fmla="*/ 10231931 w 12192000"/>
              <a:gd name="connsiteY322" fmla="*/ 2333126 h 6858000"/>
              <a:gd name="connsiteX323" fmla="*/ 10195647 w 12192000"/>
              <a:gd name="connsiteY323" fmla="*/ 2328444 h 6858000"/>
              <a:gd name="connsiteX324" fmla="*/ 10158192 w 12192000"/>
              <a:gd name="connsiteY324" fmla="*/ 2327274 h 6858000"/>
              <a:gd name="connsiteX325" fmla="*/ 10118396 w 12192000"/>
              <a:gd name="connsiteY325" fmla="*/ 2330785 h 6858000"/>
              <a:gd name="connsiteX326" fmla="*/ 10078601 w 12192000"/>
              <a:gd name="connsiteY326" fmla="*/ 2335467 h 6858000"/>
              <a:gd name="connsiteX327" fmla="*/ 10038805 w 12192000"/>
              <a:gd name="connsiteY327" fmla="*/ 2341319 h 6858000"/>
              <a:gd name="connsiteX328" fmla="*/ 9999010 w 12192000"/>
              <a:gd name="connsiteY328" fmla="*/ 2346001 h 6858000"/>
              <a:gd name="connsiteX329" fmla="*/ 9959214 w 12192000"/>
              <a:gd name="connsiteY329" fmla="*/ 2348342 h 6858000"/>
              <a:gd name="connsiteX330" fmla="*/ 9920589 w 12192000"/>
              <a:gd name="connsiteY330" fmla="*/ 2348342 h 6858000"/>
              <a:gd name="connsiteX331" fmla="*/ 9884305 w 12192000"/>
              <a:gd name="connsiteY331" fmla="*/ 2343660 h 6858000"/>
              <a:gd name="connsiteX332" fmla="*/ 9846850 w 12192000"/>
              <a:gd name="connsiteY332" fmla="*/ 2334296 h 6858000"/>
              <a:gd name="connsiteX333" fmla="*/ 9812907 w 12192000"/>
              <a:gd name="connsiteY333" fmla="*/ 2320251 h 6858000"/>
              <a:gd name="connsiteX334" fmla="*/ 9777793 w 12192000"/>
              <a:gd name="connsiteY334" fmla="*/ 2301524 h 6858000"/>
              <a:gd name="connsiteX335" fmla="*/ 9742679 w 12192000"/>
              <a:gd name="connsiteY335" fmla="*/ 2282796 h 6858000"/>
              <a:gd name="connsiteX336" fmla="*/ 9707566 w 12192000"/>
              <a:gd name="connsiteY336" fmla="*/ 2261728 h 6858000"/>
              <a:gd name="connsiteX337" fmla="*/ 9673622 w 12192000"/>
              <a:gd name="connsiteY337" fmla="*/ 2241830 h 6858000"/>
              <a:gd name="connsiteX338" fmla="*/ 9637338 w 12192000"/>
              <a:gd name="connsiteY338" fmla="*/ 2224273 h 6858000"/>
              <a:gd name="connsiteX339" fmla="*/ 9602224 w 12192000"/>
              <a:gd name="connsiteY339" fmla="*/ 2210228 h 6858000"/>
              <a:gd name="connsiteX340" fmla="*/ 9565940 w 12192000"/>
              <a:gd name="connsiteY340" fmla="*/ 2200864 h 6858000"/>
              <a:gd name="connsiteX341" fmla="*/ 9528486 w 12192000"/>
              <a:gd name="connsiteY341" fmla="*/ 2197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2000" h="6858000">
                <a:moveTo>
                  <a:pt x="0" y="0"/>
                </a:moveTo>
                <a:lnTo>
                  <a:pt x="12192000" y="0"/>
                </a:lnTo>
                <a:lnTo>
                  <a:pt x="12192000" y="6858000"/>
                </a:lnTo>
                <a:lnTo>
                  <a:pt x="0" y="6858000"/>
                </a:lnTo>
                <a:lnTo>
                  <a:pt x="0" y="0"/>
                </a:lnTo>
                <a:close/>
                <a:moveTo>
                  <a:pt x="9528486" y="2197353"/>
                </a:moveTo>
                <a:lnTo>
                  <a:pt x="9491031" y="2200864"/>
                </a:lnTo>
                <a:lnTo>
                  <a:pt x="9454747" y="2210228"/>
                </a:lnTo>
                <a:lnTo>
                  <a:pt x="9419633" y="2224273"/>
                </a:lnTo>
                <a:lnTo>
                  <a:pt x="9383349" y="2241830"/>
                </a:lnTo>
                <a:lnTo>
                  <a:pt x="9349405" y="2261728"/>
                </a:lnTo>
                <a:lnTo>
                  <a:pt x="9314292" y="2282796"/>
                </a:lnTo>
                <a:lnTo>
                  <a:pt x="9279178" y="2301524"/>
                </a:lnTo>
                <a:lnTo>
                  <a:pt x="9244064" y="2320251"/>
                </a:lnTo>
                <a:lnTo>
                  <a:pt x="9208950" y="2334296"/>
                </a:lnTo>
                <a:lnTo>
                  <a:pt x="9172666" y="2343660"/>
                </a:lnTo>
                <a:lnTo>
                  <a:pt x="9136382" y="2348342"/>
                </a:lnTo>
                <a:lnTo>
                  <a:pt x="9097757" y="2348342"/>
                </a:lnTo>
                <a:lnTo>
                  <a:pt x="9057961" y="2346001"/>
                </a:lnTo>
                <a:lnTo>
                  <a:pt x="9018166" y="2341319"/>
                </a:lnTo>
                <a:lnTo>
                  <a:pt x="8978370" y="2335467"/>
                </a:lnTo>
                <a:lnTo>
                  <a:pt x="8938575" y="2330785"/>
                </a:lnTo>
                <a:lnTo>
                  <a:pt x="8898779" y="2327274"/>
                </a:lnTo>
                <a:lnTo>
                  <a:pt x="8861324" y="2328444"/>
                </a:lnTo>
                <a:lnTo>
                  <a:pt x="8825040" y="2333126"/>
                </a:lnTo>
                <a:lnTo>
                  <a:pt x="8789926" y="2343660"/>
                </a:lnTo>
                <a:lnTo>
                  <a:pt x="8760665" y="2358876"/>
                </a:lnTo>
                <a:lnTo>
                  <a:pt x="8732574" y="2378774"/>
                </a:lnTo>
                <a:lnTo>
                  <a:pt x="8707994" y="2402183"/>
                </a:lnTo>
                <a:lnTo>
                  <a:pt x="8683415" y="2429103"/>
                </a:lnTo>
                <a:lnTo>
                  <a:pt x="8661176" y="2457194"/>
                </a:lnTo>
                <a:lnTo>
                  <a:pt x="8638937" y="2486456"/>
                </a:lnTo>
                <a:lnTo>
                  <a:pt x="8616699" y="2515717"/>
                </a:lnTo>
                <a:lnTo>
                  <a:pt x="8594460" y="2543808"/>
                </a:lnTo>
                <a:lnTo>
                  <a:pt x="8571051" y="2570729"/>
                </a:lnTo>
                <a:lnTo>
                  <a:pt x="8544130" y="2594138"/>
                </a:lnTo>
                <a:lnTo>
                  <a:pt x="8518380" y="2615206"/>
                </a:lnTo>
                <a:lnTo>
                  <a:pt x="8489119" y="2631593"/>
                </a:lnTo>
                <a:lnTo>
                  <a:pt x="8457516" y="2645638"/>
                </a:lnTo>
                <a:lnTo>
                  <a:pt x="8423573" y="2657343"/>
                </a:lnTo>
                <a:lnTo>
                  <a:pt x="8388459" y="2667877"/>
                </a:lnTo>
                <a:lnTo>
                  <a:pt x="8353346" y="2677241"/>
                </a:lnTo>
                <a:lnTo>
                  <a:pt x="8317062" y="2686604"/>
                </a:lnTo>
                <a:lnTo>
                  <a:pt x="8283118" y="2697138"/>
                </a:lnTo>
                <a:lnTo>
                  <a:pt x="8249175" y="2708843"/>
                </a:lnTo>
                <a:lnTo>
                  <a:pt x="8217573" y="2722888"/>
                </a:lnTo>
                <a:lnTo>
                  <a:pt x="8189482" y="2740445"/>
                </a:lnTo>
                <a:lnTo>
                  <a:pt x="8163732" y="2761514"/>
                </a:lnTo>
                <a:lnTo>
                  <a:pt x="8142663" y="2787264"/>
                </a:lnTo>
                <a:lnTo>
                  <a:pt x="8125106" y="2815355"/>
                </a:lnTo>
                <a:lnTo>
                  <a:pt x="8111061" y="2846957"/>
                </a:lnTo>
                <a:lnTo>
                  <a:pt x="8099356" y="2880900"/>
                </a:lnTo>
                <a:lnTo>
                  <a:pt x="8088822" y="2914844"/>
                </a:lnTo>
                <a:lnTo>
                  <a:pt x="8079459" y="2951128"/>
                </a:lnTo>
                <a:lnTo>
                  <a:pt x="8070095" y="2986242"/>
                </a:lnTo>
                <a:lnTo>
                  <a:pt x="8059561" y="3021355"/>
                </a:lnTo>
                <a:lnTo>
                  <a:pt x="8047856" y="3055299"/>
                </a:lnTo>
                <a:lnTo>
                  <a:pt x="8033811" y="3086901"/>
                </a:lnTo>
                <a:lnTo>
                  <a:pt x="8017424" y="3116162"/>
                </a:lnTo>
                <a:lnTo>
                  <a:pt x="7996356" y="3141913"/>
                </a:lnTo>
                <a:lnTo>
                  <a:pt x="7972947" y="3168833"/>
                </a:lnTo>
                <a:lnTo>
                  <a:pt x="7946026" y="3192242"/>
                </a:lnTo>
                <a:lnTo>
                  <a:pt x="7916765" y="3214481"/>
                </a:lnTo>
                <a:lnTo>
                  <a:pt x="7887503" y="3236720"/>
                </a:lnTo>
                <a:lnTo>
                  <a:pt x="7858242" y="3258958"/>
                </a:lnTo>
                <a:lnTo>
                  <a:pt x="7830151" y="3281197"/>
                </a:lnTo>
                <a:lnTo>
                  <a:pt x="7803230" y="3305777"/>
                </a:lnTo>
                <a:lnTo>
                  <a:pt x="7779821" y="3330356"/>
                </a:lnTo>
                <a:lnTo>
                  <a:pt x="7759923" y="3358447"/>
                </a:lnTo>
                <a:lnTo>
                  <a:pt x="7744708" y="3387709"/>
                </a:lnTo>
                <a:lnTo>
                  <a:pt x="7734173" y="3422822"/>
                </a:lnTo>
                <a:lnTo>
                  <a:pt x="7729492" y="3459107"/>
                </a:lnTo>
                <a:lnTo>
                  <a:pt x="7728321" y="3496561"/>
                </a:lnTo>
                <a:lnTo>
                  <a:pt x="7731832" y="3536357"/>
                </a:lnTo>
                <a:lnTo>
                  <a:pt x="7736514" y="3576152"/>
                </a:lnTo>
                <a:lnTo>
                  <a:pt x="7742367" y="3615948"/>
                </a:lnTo>
                <a:lnTo>
                  <a:pt x="7747048" y="3655744"/>
                </a:lnTo>
                <a:lnTo>
                  <a:pt x="7749389" y="3695539"/>
                </a:lnTo>
                <a:lnTo>
                  <a:pt x="7749389" y="3734164"/>
                </a:lnTo>
                <a:lnTo>
                  <a:pt x="7744708" y="3770449"/>
                </a:lnTo>
                <a:lnTo>
                  <a:pt x="7735344" y="3806733"/>
                </a:lnTo>
                <a:lnTo>
                  <a:pt x="7721298" y="3840676"/>
                </a:lnTo>
                <a:lnTo>
                  <a:pt x="7703741" y="3875790"/>
                </a:lnTo>
                <a:lnTo>
                  <a:pt x="7683844" y="3910903"/>
                </a:lnTo>
                <a:lnTo>
                  <a:pt x="7662775" y="3946017"/>
                </a:lnTo>
                <a:lnTo>
                  <a:pt x="7642878" y="3979961"/>
                </a:lnTo>
                <a:lnTo>
                  <a:pt x="7625321" y="4016245"/>
                </a:lnTo>
                <a:lnTo>
                  <a:pt x="7611275" y="4051358"/>
                </a:lnTo>
                <a:lnTo>
                  <a:pt x="7601912" y="4087643"/>
                </a:lnTo>
                <a:lnTo>
                  <a:pt x="7598400" y="4125097"/>
                </a:lnTo>
                <a:lnTo>
                  <a:pt x="7601912" y="4162552"/>
                </a:lnTo>
                <a:lnTo>
                  <a:pt x="7611275" y="4198836"/>
                </a:lnTo>
                <a:lnTo>
                  <a:pt x="7625321" y="4233950"/>
                </a:lnTo>
                <a:lnTo>
                  <a:pt x="7642878" y="4270234"/>
                </a:lnTo>
                <a:lnTo>
                  <a:pt x="7662775" y="4304177"/>
                </a:lnTo>
                <a:lnTo>
                  <a:pt x="7683844" y="4339291"/>
                </a:lnTo>
                <a:lnTo>
                  <a:pt x="7703741" y="4374405"/>
                </a:lnTo>
                <a:lnTo>
                  <a:pt x="7721298" y="4409519"/>
                </a:lnTo>
                <a:lnTo>
                  <a:pt x="7735344" y="4443462"/>
                </a:lnTo>
                <a:lnTo>
                  <a:pt x="7744708" y="4479746"/>
                </a:lnTo>
                <a:lnTo>
                  <a:pt x="7749389" y="4516030"/>
                </a:lnTo>
                <a:lnTo>
                  <a:pt x="7749389" y="4554655"/>
                </a:lnTo>
                <a:lnTo>
                  <a:pt x="7747048" y="4594451"/>
                </a:lnTo>
                <a:lnTo>
                  <a:pt x="7742367" y="4634247"/>
                </a:lnTo>
                <a:lnTo>
                  <a:pt x="7736514" y="4674042"/>
                </a:lnTo>
                <a:lnTo>
                  <a:pt x="7731832" y="4713838"/>
                </a:lnTo>
                <a:lnTo>
                  <a:pt x="7728321" y="4753633"/>
                </a:lnTo>
                <a:lnTo>
                  <a:pt x="7729492" y="4791088"/>
                </a:lnTo>
                <a:lnTo>
                  <a:pt x="7734173" y="4827372"/>
                </a:lnTo>
                <a:lnTo>
                  <a:pt x="7744708" y="4862486"/>
                </a:lnTo>
                <a:lnTo>
                  <a:pt x="7759923" y="4891747"/>
                </a:lnTo>
                <a:lnTo>
                  <a:pt x="7779821" y="4919838"/>
                </a:lnTo>
                <a:lnTo>
                  <a:pt x="7803230" y="4944418"/>
                </a:lnTo>
                <a:lnTo>
                  <a:pt x="7830151" y="4968998"/>
                </a:lnTo>
                <a:lnTo>
                  <a:pt x="7858242" y="4991236"/>
                </a:lnTo>
                <a:lnTo>
                  <a:pt x="7887503" y="5013475"/>
                </a:lnTo>
                <a:lnTo>
                  <a:pt x="7916765" y="5035714"/>
                </a:lnTo>
                <a:lnTo>
                  <a:pt x="7946026" y="5057952"/>
                </a:lnTo>
                <a:lnTo>
                  <a:pt x="7972947" y="5081362"/>
                </a:lnTo>
                <a:lnTo>
                  <a:pt x="7996356" y="5108282"/>
                </a:lnTo>
                <a:lnTo>
                  <a:pt x="8017424" y="5134032"/>
                </a:lnTo>
                <a:lnTo>
                  <a:pt x="8033811" y="5163294"/>
                </a:lnTo>
                <a:lnTo>
                  <a:pt x="8047856" y="5194896"/>
                </a:lnTo>
                <a:lnTo>
                  <a:pt x="8059561" y="5228839"/>
                </a:lnTo>
                <a:lnTo>
                  <a:pt x="8070095" y="5263953"/>
                </a:lnTo>
                <a:lnTo>
                  <a:pt x="8079459" y="5299067"/>
                </a:lnTo>
                <a:lnTo>
                  <a:pt x="8088822" y="5335351"/>
                </a:lnTo>
                <a:lnTo>
                  <a:pt x="8099356" y="5369294"/>
                </a:lnTo>
                <a:lnTo>
                  <a:pt x="8111061" y="5403238"/>
                </a:lnTo>
                <a:lnTo>
                  <a:pt x="8125106" y="5434840"/>
                </a:lnTo>
                <a:lnTo>
                  <a:pt x="8142663" y="5462931"/>
                </a:lnTo>
                <a:lnTo>
                  <a:pt x="8163732" y="5488681"/>
                </a:lnTo>
                <a:lnTo>
                  <a:pt x="8189482" y="5509749"/>
                </a:lnTo>
                <a:lnTo>
                  <a:pt x="8217573" y="5527306"/>
                </a:lnTo>
                <a:lnTo>
                  <a:pt x="8249175" y="5541352"/>
                </a:lnTo>
                <a:lnTo>
                  <a:pt x="8283118" y="5553056"/>
                </a:lnTo>
                <a:lnTo>
                  <a:pt x="8317062" y="5563590"/>
                </a:lnTo>
                <a:lnTo>
                  <a:pt x="8353346" y="5572954"/>
                </a:lnTo>
                <a:lnTo>
                  <a:pt x="8388459" y="5582318"/>
                </a:lnTo>
                <a:lnTo>
                  <a:pt x="8423573" y="5592852"/>
                </a:lnTo>
                <a:lnTo>
                  <a:pt x="8457516" y="5604556"/>
                </a:lnTo>
                <a:lnTo>
                  <a:pt x="8489119" y="5618602"/>
                </a:lnTo>
                <a:lnTo>
                  <a:pt x="8518380" y="5634988"/>
                </a:lnTo>
                <a:lnTo>
                  <a:pt x="8544130" y="5656057"/>
                </a:lnTo>
                <a:lnTo>
                  <a:pt x="8571051" y="5679466"/>
                </a:lnTo>
                <a:lnTo>
                  <a:pt x="8594460" y="5706386"/>
                </a:lnTo>
                <a:lnTo>
                  <a:pt x="8616699" y="5734477"/>
                </a:lnTo>
                <a:lnTo>
                  <a:pt x="8638937" y="5763739"/>
                </a:lnTo>
                <a:lnTo>
                  <a:pt x="8661176" y="5793000"/>
                </a:lnTo>
                <a:lnTo>
                  <a:pt x="8683415" y="5821091"/>
                </a:lnTo>
                <a:lnTo>
                  <a:pt x="8707994" y="5848012"/>
                </a:lnTo>
                <a:lnTo>
                  <a:pt x="8732574" y="5871421"/>
                </a:lnTo>
                <a:lnTo>
                  <a:pt x="8760665" y="5891319"/>
                </a:lnTo>
                <a:lnTo>
                  <a:pt x="8789926" y="5906535"/>
                </a:lnTo>
                <a:lnTo>
                  <a:pt x="8825040" y="5917069"/>
                </a:lnTo>
                <a:lnTo>
                  <a:pt x="8861324" y="5921751"/>
                </a:lnTo>
                <a:lnTo>
                  <a:pt x="8898779" y="5922921"/>
                </a:lnTo>
                <a:lnTo>
                  <a:pt x="8938575" y="5919410"/>
                </a:lnTo>
                <a:lnTo>
                  <a:pt x="8978370" y="5914728"/>
                </a:lnTo>
                <a:lnTo>
                  <a:pt x="9018166" y="5908876"/>
                </a:lnTo>
                <a:lnTo>
                  <a:pt x="9057961" y="5904194"/>
                </a:lnTo>
                <a:lnTo>
                  <a:pt x="9097757" y="5901853"/>
                </a:lnTo>
                <a:lnTo>
                  <a:pt x="9136382" y="5901853"/>
                </a:lnTo>
                <a:lnTo>
                  <a:pt x="9172666" y="5906535"/>
                </a:lnTo>
                <a:lnTo>
                  <a:pt x="9208950" y="5915898"/>
                </a:lnTo>
                <a:lnTo>
                  <a:pt x="9244064" y="5929944"/>
                </a:lnTo>
                <a:lnTo>
                  <a:pt x="9279178" y="5948671"/>
                </a:lnTo>
                <a:lnTo>
                  <a:pt x="9314292" y="5967398"/>
                </a:lnTo>
                <a:lnTo>
                  <a:pt x="9349405" y="5988467"/>
                </a:lnTo>
                <a:lnTo>
                  <a:pt x="9383349" y="6008364"/>
                </a:lnTo>
                <a:lnTo>
                  <a:pt x="9419633" y="6025921"/>
                </a:lnTo>
                <a:lnTo>
                  <a:pt x="9454747" y="6039967"/>
                </a:lnTo>
                <a:lnTo>
                  <a:pt x="9491031" y="6049331"/>
                </a:lnTo>
                <a:lnTo>
                  <a:pt x="9528486" y="6052842"/>
                </a:lnTo>
                <a:lnTo>
                  <a:pt x="9565940" y="6049331"/>
                </a:lnTo>
                <a:lnTo>
                  <a:pt x="9602224" y="6039967"/>
                </a:lnTo>
                <a:lnTo>
                  <a:pt x="9637338" y="6025921"/>
                </a:lnTo>
                <a:lnTo>
                  <a:pt x="9673622" y="6008364"/>
                </a:lnTo>
                <a:lnTo>
                  <a:pt x="9707566" y="5988467"/>
                </a:lnTo>
                <a:lnTo>
                  <a:pt x="9742679" y="5967398"/>
                </a:lnTo>
                <a:lnTo>
                  <a:pt x="9777793" y="5948671"/>
                </a:lnTo>
                <a:lnTo>
                  <a:pt x="9812907" y="5929944"/>
                </a:lnTo>
                <a:lnTo>
                  <a:pt x="9846850" y="5915898"/>
                </a:lnTo>
                <a:lnTo>
                  <a:pt x="9884305" y="5906535"/>
                </a:lnTo>
                <a:lnTo>
                  <a:pt x="9920589" y="5901853"/>
                </a:lnTo>
                <a:lnTo>
                  <a:pt x="9959214" y="5901853"/>
                </a:lnTo>
                <a:lnTo>
                  <a:pt x="9999010" y="5904194"/>
                </a:lnTo>
                <a:lnTo>
                  <a:pt x="10038805" y="5908876"/>
                </a:lnTo>
                <a:lnTo>
                  <a:pt x="10078601" y="5914728"/>
                </a:lnTo>
                <a:lnTo>
                  <a:pt x="10118396" y="5919410"/>
                </a:lnTo>
                <a:lnTo>
                  <a:pt x="10158192" y="5922921"/>
                </a:lnTo>
                <a:lnTo>
                  <a:pt x="10195647" y="5921751"/>
                </a:lnTo>
                <a:lnTo>
                  <a:pt x="10231931" y="5917069"/>
                </a:lnTo>
                <a:lnTo>
                  <a:pt x="10267044" y="5906535"/>
                </a:lnTo>
                <a:lnTo>
                  <a:pt x="10296306" y="5891319"/>
                </a:lnTo>
                <a:lnTo>
                  <a:pt x="10324397" y="5871421"/>
                </a:lnTo>
                <a:lnTo>
                  <a:pt x="10348977" y="5848012"/>
                </a:lnTo>
                <a:lnTo>
                  <a:pt x="10373556" y="5821091"/>
                </a:lnTo>
                <a:lnTo>
                  <a:pt x="10395795" y="5793000"/>
                </a:lnTo>
                <a:lnTo>
                  <a:pt x="10418034" y="5763739"/>
                </a:lnTo>
                <a:lnTo>
                  <a:pt x="10440272" y="5734477"/>
                </a:lnTo>
                <a:lnTo>
                  <a:pt x="10462511" y="5706386"/>
                </a:lnTo>
                <a:lnTo>
                  <a:pt x="10485920" y="5679466"/>
                </a:lnTo>
                <a:lnTo>
                  <a:pt x="10512841" y="5656057"/>
                </a:lnTo>
                <a:lnTo>
                  <a:pt x="10538591" y="5634988"/>
                </a:lnTo>
                <a:lnTo>
                  <a:pt x="10567852" y="5618602"/>
                </a:lnTo>
                <a:lnTo>
                  <a:pt x="10599455" y="5604556"/>
                </a:lnTo>
                <a:lnTo>
                  <a:pt x="10633398" y="5592852"/>
                </a:lnTo>
                <a:lnTo>
                  <a:pt x="10668512" y="5582318"/>
                </a:lnTo>
                <a:lnTo>
                  <a:pt x="10703626" y="5572954"/>
                </a:lnTo>
                <a:lnTo>
                  <a:pt x="10739910" y="5563590"/>
                </a:lnTo>
                <a:lnTo>
                  <a:pt x="10773853" y="5553056"/>
                </a:lnTo>
                <a:lnTo>
                  <a:pt x="10807796" y="5541352"/>
                </a:lnTo>
                <a:lnTo>
                  <a:pt x="10839399" y="5527306"/>
                </a:lnTo>
                <a:lnTo>
                  <a:pt x="10867490" y="5509749"/>
                </a:lnTo>
                <a:lnTo>
                  <a:pt x="10893240" y="5488681"/>
                </a:lnTo>
                <a:lnTo>
                  <a:pt x="10914308" y="5462931"/>
                </a:lnTo>
                <a:lnTo>
                  <a:pt x="10931865" y="5434840"/>
                </a:lnTo>
                <a:lnTo>
                  <a:pt x="10945910" y="5403238"/>
                </a:lnTo>
                <a:lnTo>
                  <a:pt x="10957615" y="5369294"/>
                </a:lnTo>
                <a:lnTo>
                  <a:pt x="10968149" y="5335351"/>
                </a:lnTo>
                <a:lnTo>
                  <a:pt x="10977513" y="5299067"/>
                </a:lnTo>
                <a:lnTo>
                  <a:pt x="10986876" y="5263953"/>
                </a:lnTo>
                <a:lnTo>
                  <a:pt x="10997410" y="5228839"/>
                </a:lnTo>
                <a:lnTo>
                  <a:pt x="11009115" y="5194896"/>
                </a:lnTo>
                <a:lnTo>
                  <a:pt x="11023160" y="5163294"/>
                </a:lnTo>
                <a:lnTo>
                  <a:pt x="11039547" y="5134032"/>
                </a:lnTo>
                <a:lnTo>
                  <a:pt x="11060615" y="5108282"/>
                </a:lnTo>
                <a:lnTo>
                  <a:pt x="11084024" y="5081362"/>
                </a:lnTo>
                <a:lnTo>
                  <a:pt x="11110945" y="5057952"/>
                </a:lnTo>
                <a:lnTo>
                  <a:pt x="11139036" y="5035714"/>
                </a:lnTo>
                <a:lnTo>
                  <a:pt x="11169468" y="5013475"/>
                </a:lnTo>
                <a:lnTo>
                  <a:pt x="11198729" y="4991236"/>
                </a:lnTo>
                <a:lnTo>
                  <a:pt x="11226820" y="4968998"/>
                </a:lnTo>
                <a:lnTo>
                  <a:pt x="11253741" y="4944418"/>
                </a:lnTo>
                <a:lnTo>
                  <a:pt x="11277150" y="4919838"/>
                </a:lnTo>
                <a:lnTo>
                  <a:pt x="11297048" y="4891747"/>
                </a:lnTo>
                <a:lnTo>
                  <a:pt x="11312264" y="4862486"/>
                </a:lnTo>
                <a:lnTo>
                  <a:pt x="11322798" y="4827372"/>
                </a:lnTo>
                <a:lnTo>
                  <a:pt x="11327480" y="4791088"/>
                </a:lnTo>
                <a:lnTo>
                  <a:pt x="11328650" y="4753633"/>
                </a:lnTo>
                <a:lnTo>
                  <a:pt x="11325139" y="4713838"/>
                </a:lnTo>
                <a:lnTo>
                  <a:pt x="11320457" y="4674042"/>
                </a:lnTo>
                <a:lnTo>
                  <a:pt x="11314605" y="4634247"/>
                </a:lnTo>
                <a:lnTo>
                  <a:pt x="11309923" y="4594451"/>
                </a:lnTo>
                <a:lnTo>
                  <a:pt x="11307582" y="4554655"/>
                </a:lnTo>
                <a:lnTo>
                  <a:pt x="11307582" y="4516030"/>
                </a:lnTo>
                <a:lnTo>
                  <a:pt x="11312264" y="4479746"/>
                </a:lnTo>
                <a:lnTo>
                  <a:pt x="11321628" y="4443462"/>
                </a:lnTo>
                <a:lnTo>
                  <a:pt x="11335673" y="4409519"/>
                </a:lnTo>
                <a:lnTo>
                  <a:pt x="11354400" y="4374405"/>
                </a:lnTo>
                <a:lnTo>
                  <a:pt x="11373128" y="4339291"/>
                </a:lnTo>
                <a:lnTo>
                  <a:pt x="11394196" y="4304177"/>
                </a:lnTo>
                <a:lnTo>
                  <a:pt x="11414094" y="4270234"/>
                </a:lnTo>
                <a:lnTo>
                  <a:pt x="11431650" y="4233950"/>
                </a:lnTo>
                <a:lnTo>
                  <a:pt x="11445696" y="4198836"/>
                </a:lnTo>
                <a:lnTo>
                  <a:pt x="11455060" y="4162552"/>
                </a:lnTo>
                <a:lnTo>
                  <a:pt x="11458571" y="4125097"/>
                </a:lnTo>
                <a:lnTo>
                  <a:pt x="11455060" y="4087643"/>
                </a:lnTo>
                <a:lnTo>
                  <a:pt x="11445696" y="4051358"/>
                </a:lnTo>
                <a:lnTo>
                  <a:pt x="11431650" y="4016245"/>
                </a:lnTo>
                <a:lnTo>
                  <a:pt x="11414094" y="3979961"/>
                </a:lnTo>
                <a:lnTo>
                  <a:pt x="11394196" y="3946017"/>
                </a:lnTo>
                <a:lnTo>
                  <a:pt x="11373128" y="3910903"/>
                </a:lnTo>
                <a:lnTo>
                  <a:pt x="11354400" y="3875790"/>
                </a:lnTo>
                <a:lnTo>
                  <a:pt x="11335673" y="3840676"/>
                </a:lnTo>
                <a:lnTo>
                  <a:pt x="11321628" y="3806733"/>
                </a:lnTo>
                <a:lnTo>
                  <a:pt x="11312264" y="3770449"/>
                </a:lnTo>
                <a:lnTo>
                  <a:pt x="11307582" y="3734164"/>
                </a:lnTo>
                <a:lnTo>
                  <a:pt x="11307582" y="3695539"/>
                </a:lnTo>
                <a:lnTo>
                  <a:pt x="11309923" y="3655744"/>
                </a:lnTo>
                <a:lnTo>
                  <a:pt x="11314605" y="3615948"/>
                </a:lnTo>
                <a:lnTo>
                  <a:pt x="11320457" y="3576152"/>
                </a:lnTo>
                <a:lnTo>
                  <a:pt x="11325139" y="3536357"/>
                </a:lnTo>
                <a:lnTo>
                  <a:pt x="11328650" y="3496561"/>
                </a:lnTo>
                <a:lnTo>
                  <a:pt x="11327480" y="3459107"/>
                </a:lnTo>
                <a:lnTo>
                  <a:pt x="11322798" y="3422822"/>
                </a:lnTo>
                <a:lnTo>
                  <a:pt x="11312264" y="3387709"/>
                </a:lnTo>
                <a:lnTo>
                  <a:pt x="11297048" y="3358447"/>
                </a:lnTo>
                <a:lnTo>
                  <a:pt x="11277150" y="3330356"/>
                </a:lnTo>
                <a:lnTo>
                  <a:pt x="11253741" y="3305777"/>
                </a:lnTo>
                <a:lnTo>
                  <a:pt x="11226820" y="3281197"/>
                </a:lnTo>
                <a:lnTo>
                  <a:pt x="11198729" y="3258958"/>
                </a:lnTo>
                <a:lnTo>
                  <a:pt x="11169468" y="3236720"/>
                </a:lnTo>
                <a:lnTo>
                  <a:pt x="11139036" y="3214481"/>
                </a:lnTo>
                <a:lnTo>
                  <a:pt x="11110945" y="3192242"/>
                </a:lnTo>
                <a:lnTo>
                  <a:pt x="11084024" y="3168833"/>
                </a:lnTo>
                <a:lnTo>
                  <a:pt x="11060615" y="3141913"/>
                </a:lnTo>
                <a:lnTo>
                  <a:pt x="11039547" y="3116162"/>
                </a:lnTo>
                <a:lnTo>
                  <a:pt x="11023160" y="3086901"/>
                </a:lnTo>
                <a:lnTo>
                  <a:pt x="11009115" y="3055299"/>
                </a:lnTo>
                <a:lnTo>
                  <a:pt x="10997410" y="3021355"/>
                </a:lnTo>
                <a:lnTo>
                  <a:pt x="10986876" y="2986242"/>
                </a:lnTo>
                <a:lnTo>
                  <a:pt x="10977513" y="2951128"/>
                </a:lnTo>
                <a:lnTo>
                  <a:pt x="10968149" y="2914844"/>
                </a:lnTo>
                <a:lnTo>
                  <a:pt x="10957615" y="2880900"/>
                </a:lnTo>
                <a:lnTo>
                  <a:pt x="10945910" y="2846957"/>
                </a:lnTo>
                <a:lnTo>
                  <a:pt x="10931865" y="2815355"/>
                </a:lnTo>
                <a:lnTo>
                  <a:pt x="10914308" y="2787264"/>
                </a:lnTo>
                <a:lnTo>
                  <a:pt x="10893240" y="2761514"/>
                </a:lnTo>
                <a:lnTo>
                  <a:pt x="10867490" y="2740445"/>
                </a:lnTo>
                <a:lnTo>
                  <a:pt x="10839399" y="2722888"/>
                </a:lnTo>
                <a:lnTo>
                  <a:pt x="10807796" y="2708843"/>
                </a:lnTo>
                <a:lnTo>
                  <a:pt x="10773853" y="2697138"/>
                </a:lnTo>
                <a:lnTo>
                  <a:pt x="10739910" y="2686604"/>
                </a:lnTo>
                <a:lnTo>
                  <a:pt x="10703626" y="2677241"/>
                </a:lnTo>
                <a:lnTo>
                  <a:pt x="10668512" y="2667877"/>
                </a:lnTo>
                <a:lnTo>
                  <a:pt x="10633398" y="2657343"/>
                </a:lnTo>
                <a:lnTo>
                  <a:pt x="10599455" y="2645638"/>
                </a:lnTo>
                <a:lnTo>
                  <a:pt x="10567852" y="2631593"/>
                </a:lnTo>
                <a:lnTo>
                  <a:pt x="10538591" y="2615206"/>
                </a:lnTo>
                <a:lnTo>
                  <a:pt x="10512841" y="2594138"/>
                </a:lnTo>
                <a:lnTo>
                  <a:pt x="10485920" y="2570729"/>
                </a:lnTo>
                <a:lnTo>
                  <a:pt x="10462511" y="2543808"/>
                </a:lnTo>
                <a:lnTo>
                  <a:pt x="10440272" y="2515717"/>
                </a:lnTo>
                <a:lnTo>
                  <a:pt x="10418034" y="2486456"/>
                </a:lnTo>
                <a:lnTo>
                  <a:pt x="10395795" y="2457194"/>
                </a:lnTo>
                <a:lnTo>
                  <a:pt x="10373556" y="2429103"/>
                </a:lnTo>
                <a:lnTo>
                  <a:pt x="10348977" y="2402183"/>
                </a:lnTo>
                <a:lnTo>
                  <a:pt x="10324397" y="2378774"/>
                </a:lnTo>
                <a:lnTo>
                  <a:pt x="10296306" y="2358876"/>
                </a:lnTo>
                <a:lnTo>
                  <a:pt x="10267044" y="2343660"/>
                </a:lnTo>
                <a:lnTo>
                  <a:pt x="10231931" y="2333126"/>
                </a:lnTo>
                <a:lnTo>
                  <a:pt x="10195647" y="2328444"/>
                </a:lnTo>
                <a:lnTo>
                  <a:pt x="10158192" y="2327274"/>
                </a:lnTo>
                <a:lnTo>
                  <a:pt x="10118396" y="2330785"/>
                </a:lnTo>
                <a:lnTo>
                  <a:pt x="10078601" y="2335467"/>
                </a:lnTo>
                <a:lnTo>
                  <a:pt x="10038805" y="2341319"/>
                </a:lnTo>
                <a:lnTo>
                  <a:pt x="9999010" y="2346001"/>
                </a:lnTo>
                <a:lnTo>
                  <a:pt x="9959214" y="2348342"/>
                </a:lnTo>
                <a:lnTo>
                  <a:pt x="9920589" y="2348342"/>
                </a:lnTo>
                <a:lnTo>
                  <a:pt x="9884305" y="2343660"/>
                </a:lnTo>
                <a:lnTo>
                  <a:pt x="9846850" y="2334296"/>
                </a:lnTo>
                <a:lnTo>
                  <a:pt x="9812907" y="2320251"/>
                </a:lnTo>
                <a:lnTo>
                  <a:pt x="9777793" y="2301524"/>
                </a:lnTo>
                <a:lnTo>
                  <a:pt x="9742679" y="2282796"/>
                </a:lnTo>
                <a:lnTo>
                  <a:pt x="9707566" y="2261728"/>
                </a:lnTo>
                <a:lnTo>
                  <a:pt x="9673622" y="2241830"/>
                </a:lnTo>
                <a:lnTo>
                  <a:pt x="9637338" y="2224273"/>
                </a:lnTo>
                <a:lnTo>
                  <a:pt x="9602224" y="2210228"/>
                </a:lnTo>
                <a:lnTo>
                  <a:pt x="9565940" y="2200864"/>
                </a:lnTo>
                <a:lnTo>
                  <a:pt x="9528486" y="2197353"/>
                </a:lnTo>
                <a:close/>
              </a:path>
            </a:pathLst>
          </a:custGeom>
          <a:solidFill>
            <a:schemeClr val="bg2"/>
          </a:solidFill>
          <a:ln w="101600">
            <a:noFill/>
            <a:prstDash val="solid"/>
            <a:round/>
            <a:headEnd/>
            <a:tailEnd/>
          </a:ln>
        </p:spPr>
      </p:sp>
      <p:sp>
        <p:nvSpPr>
          <p:cNvPr id="2" name="Titel 1"/>
          <p:cNvSpPr>
            <a:spLocks noGrp="1"/>
          </p:cNvSpPr>
          <p:nvPr>
            <p:ph type="title"/>
          </p:nvPr>
        </p:nvSpPr>
        <p:spPr>
          <a:xfrm>
            <a:off x="1251678" y="382385"/>
            <a:ext cx="10178322" cy="1492132"/>
          </a:xfrm>
        </p:spPr>
        <p:txBody>
          <a:bodyPr>
            <a:normAutofit/>
          </a:bodyPr>
          <a:lstStyle/>
          <a:p>
            <a:r>
              <a:rPr lang="en-US" dirty="0"/>
              <a:t>Disability (</a:t>
            </a:r>
            <a:r>
              <a:rPr lang="en-US" dirty="0" err="1"/>
              <a:t>neurologische</a:t>
            </a:r>
            <a:r>
              <a:rPr lang="en-US" dirty="0"/>
              <a:t> </a:t>
            </a:r>
            <a:r>
              <a:rPr lang="en-US" dirty="0" err="1"/>
              <a:t>toestand</a:t>
            </a:r>
            <a:r>
              <a:rPr lang="en-US" dirty="0"/>
              <a:t>) </a:t>
            </a:r>
          </a:p>
        </p:txBody>
      </p:sp>
      <p:sp>
        <p:nvSpPr>
          <p:cNvPr id="11" name="Freeform 6">
            <a:extLst>
              <a:ext uri="{FF2B5EF4-FFF2-40B4-BE49-F238E27FC236}">
                <a16:creationId xmlns:a16="http://schemas.microsoft.com/office/drawing/2014/main" id="{59146B5A-0BC2-431D-8B26-141ADDE36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Tijdelijke aanduiding voor inhoud 2"/>
          <p:cNvSpPr>
            <a:spLocks noGrp="1"/>
          </p:cNvSpPr>
          <p:nvPr>
            <p:ph idx="1"/>
          </p:nvPr>
        </p:nvSpPr>
        <p:spPr>
          <a:xfrm>
            <a:off x="1251678" y="2286001"/>
            <a:ext cx="6015897" cy="3593591"/>
          </a:xfrm>
        </p:spPr>
        <p:txBody>
          <a:bodyPr>
            <a:normAutofit/>
          </a:bodyPr>
          <a:lstStyle/>
          <a:p>
            <a:r>
              <a:rPr lang="en-US" dirty="0"/>
              <a:t>Is </a:t>
            </a:r>
            <a:r>
              <a:rPr lang="en-US" dirty="0" err="1"/>
              <a:t>er</a:t>
            </a:r>
            <a:r>
              <a:rPr lang="en-US" dirty="0"/>
              <a:t> </a:t>
            </a:r>
            <a:r>
              <a:rPr lang="en-US" dirty="0" err="1"/>
              <a:t>sprake</a:t>
            </a:r>
            <a:r>
              <a:rPr lang="en-US" dirty="0"/>
              <a:t> van een </a:t>
            </a:r>
            <a:r>
              <a:rPr lang="en-US" dirty="0" err="1"/>
              <a:t>verminderde</a:t>
            </a:r>
            <a:r>
              <a:rPr lang="en-US" dirty="0"/>
              <a:t> </a:t>
            </a:r>
            <a:r>
              <a:rPr lang="en-US" dirty="0" err="1"/>
              <a:t>bewustzijn</a:t>
            </a:r>
            <a:r>
              <a:rPr lang="en-US" dirty="0"/>
              <a:t>? </a:t>
            </a:r>
          </a:p>
          <a:p>
            <a:r>
              <a:rPr lang="nl-NL" dirty="0"/>
              <a:t>Wat valt er onder D</a:t>
            </a:r>
          </a:p>
          <a:p>
            <a:r>
              <a:rPr lang="nl-NL" dirty="0"/>
              <a:t>GCS (= EMV, snel? AVPU) </a:t>
            </a:r>
            <a:br>
              <a:rPr lang="nl-NL" dirty="0"/>
            </a:br>
            <a:r>
              <a:rPr lang="nl-NL" dirty="0"/>
              <a:t>rust/onrust/verward</a:t>
            </a:r>
            <a:br>
              <a:rPr lang="nl-NL" dirty="0"/>
            </a:br>
            <a:r>
              <a:rPr lang="nl-NL" dirty="0"/>
              <a:t>uitvalsverschijnselen</a:t>
            </a:r>
            <a:br>
              <a:rPr lang="nl-NL" dirty="0"/>
            </a:br>
            <a:r>
              <a:rPr lang="nl-NL" dirty="0"/>
              <a:t>hoofdpijnklachten</a:t>
            </a:r>
            <a:br>
              <a:rPr lang="nl-NL" dirty="0"/>
            </a:br>
            <a:br>
              <a:rPr lang="nl-NL" dirty="0"/>
            </a:br>
            <a:r>
              <a:rPr lang="nl-NL" dirty="0"/>
              <a:t>Glucose ( </a:t>
            </a:r>
            <a:r>
              <a:rPr lang="nl-NL" dirty="0" err="1"/>
              <a:t>Don’t</a:t>
            </a:r>
            <a:r>
              <a:rPr lang="nl-NL" dirty="0"/>
              <a:t> ever forget  glucose), als hier indicatie voor is!</a:t>
            </a:r>
          </a:p>
          <a:p>
            <a:endParaRPr lang="en-US" dirty="0"/>
          </a:p>
        </p:txBody>
      </p:sp>
      <p:sp>
        <p:nvSpPr>
          <p:cNvPr id="13" name="Rectangle 12">
            <a:extLst>
              <a:ext uri="{FF2B5EF4-FFF2-40B4-BE49-F238E27FC236}">
                <a16:creationId xmlns:a16="http://schemas.microsoft.com/office/drawing/2014/main" id="{28A7DA0B-D1CC-428A-941E-C31E8E7BD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600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AF8F021D-E17C-4692-BC36-88810FC4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el 1"/>
          <p:cNvSpPr>
            <a:spLocks noGrp="1"/>
          </p:cNvSpPr>
          <p:nvPr>
            <p:ph type="title"/>
          </p:nvPr>
        </p:nvSpPr>
        <p:spPr>
          <a:xfrm>
            <a:off x="754144" y="484631"/>
            <a:ext cx="6340519" cy="1638469"/>
          </a:xfrm>
        </p:spPr>
        <p:txBody>
          <a:bodyPr>
            <a:normAutofit/>
          </a:bodyPr>
          <a:lstStyle/>
          <a:p>
            <a:r>
              <a:rPr lang="en-US" dirty="0"/>
              <a:t>Exposure (</a:t>
            </a:r>
            <a:r>
              <a:rPr lang="en-US" dirty="0" err="1"/>
              <a:t>temperatuur</a:t>
            </a:r>
            <a:r>
              <a:rPr lang="en-US" dirty="0"/>
              <a:t>) </a:t>
            </a:r>
          </a:p>
        </p:txBody>
      </p:sp>
      <p:sp>
        <p:nvSpPr>
          <p:cNvPr id="11" name="Rectangle 10">
            <a:extLst>
              <a:ext uri="{FF2B5EF4-FFF2-40B4-BE49-F238E27FC236}">
                <a16:creationId xmlns:a16="http://schemas.microsoft.com/office/drawing/2014/main" id="{F3734912-26F1-4F15-9124-B7468676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p:cNvSpPr>
            <a:spLocks noGrp="1"/>
          </p:cNvSpPr>
          <p:nvPr>
            <p:ph idx="1"/>
          </p:nvPr>
        </p:nvSpPr>
        <p:spPr>
          <a:xfrm>
            <a:off x="765051" y="2443140"/>
            <a:ext cx="6306309" cy="3930227"/>
          </a:xfrm>
        </p:spPr>
        <p:txBody>
          <a:bodyPr>
            <a:normAutofit lnSpcReduction="10000"/>
          </a:bodyPr>
          <a:lstStyle/>
          <a:p>
            <a:r>
              <a:rPr lang="en-US" dirty="0" err="1">
                <a:solidFill>
                  <a:srgbClr val="000000"/>
                </a:solidFill>
              </a:rPr>
              <a:t>Bestaat</a:t>
            </a:r>
            <a:r>
              <a:rPr lang="en-US" dirty="0">
                <a:solidFill>
                  <a:srgbClr val="000000"/>
                </a:solidFill>
              </a:rPr>
              <a:t> </a:t>
            </a:r>
            <a:r>
              <a:rPr lang="en-US" dirty="0" err="1">
                <a:solidFill>
                  <a:srgbClr val="000000"/>
                </a:solidFill>
              </a:rPr>
              <a:t>er</a:t>
            </a:r>
            <a:r>
              <a:rPr lang="en-US" dirty="0">
                <a:solidFill>
                  <a:srgbClr val="000000"/>
                </a:solidFill>
              </a:rPr>
              <a:t> </a:t>
            </a:r>
            <a:r>
              <a:rPr lang="en-US" dirty="0" err="1">
                <a:solidFill>
                  <a:srgbClr val="000000"/>
                </a:solidFill>
              </a:rPr>
              <a:t>koorts</a:t>
            </a:r>
            <a:r>
              <a:rPr lang="en-US" dirty="0">
                <a:solidFill>
                  <a:srgbClr val="000000"/>
                </a:solidFill>
              </a:rPr>
              <a:t>, </a:t>
            </a:r>
            <a:r>
              <a:rPr lang="en-US" dirty="0" err="1">
                <a:solidFill>
                  <a:srgbClr val="000000"/>
                </a:solidFill>
              </a:rPr>
              <a:t>hyperthermie</a:t>
            </a:r>
            <a:r>
              <a:rPr lang="en-US" dirty="0">
                <a:solidFill>
                  <a:srgbClr val="000000"/>
                </a:solidFill>
              </a:rPr>
              <a:t> of </a:t>
            </a:r>
            <a:r>
              <a:rPr lang="en-US" dirty="0" err="1">
                <a:solidFill>
                  <a:srgbClr val="000000"/>
                </a:solidFill>
              </a:rPr>
              <a:t>hypothermie</a:t>
            </a:r>
            <a:r>
              <a:rPr lang="en-US" dirty="0">
                <a:solidFill>
                  <a:srgbClr val="000000"/>
                </a:solidFill>
              </a:rPr>
              <a:t>?</a:t>
            </a:r>
          </a:p>
          <a:p>
            <a:pPr marL="0" indent="0">
              <a:buNone/>
            </a:pPr>
            <a:r>
              <a:rPr lang="nl-NL" dirty="0">
                <a:solidFill>
                  <a:srgbClr val="000000"/>
                </a:solidFill>
              </a:rPr>
              <a:t>Bij een lichaamstemperatuur van ongeveer 37 ̊C verlopen bij de mens de biochemische stofwisselingsprocessen optimaal.</a:t>
            </a:r>
          </a:p>
          <a:p>
            <a:pPr marL="0" indent="0">
              <a:buNone/>
            </a:pPr>
            <a:r>
              <a:rPr lang="nl-NL" dirty="0">
                <a:solidFill>
                  <a:srgbClr val="000000"/>
                </a:solidFill>
              </a:rPr>
              <a:t>Temperatuur meten</a:t>
            </a:r>
          </a:p>
          <a:p>
            <a:pPr marL="0" indent="0">
              <a:buNone/>
            </a:pPr>
            <a:r>
              <a:rPr lang="nl-NL" dirty="0">
                <a:solidFill>
                  <a:srgbClr val="000000"/>
                </a:solidFill>
              </a:rPr>
              <a:t>Dit doe je waar van toepassing is;</a:t>
            </a:r>
          </a:p>
          <a:p>
            <a:pPr marL="0" indent="0">
              <a:buNone/>
            </a:pPr>
            <a:r>
              <a:rPr lang="nl-NL" dirty="0">
                <a:solidFill>
                  <a:srgbClr val="000000"/>
                </a:solidFill>
              </a:rPr>
              <a:t>Ontkleden van de patiënt, om </a:t>
            </a:r>
            <a:r>
              <a:rPr lang="nl-NL" dirty="0" err="1">
                <a:solidFill>
                  <a:srgbClr val="000000"/>
                </a:solidFill>
              </a:rPr>
              <a:t>evt</a:t>
            </a:r>
            <a:r>
              <a:rPr lang="nl-NL" dirty="0">
                <a:solidFill>
                  <a:srgbClr val="000000"/>
                </a:solidFill>
              </a:rPr>
              <a:t> letsel, bloedverlies te kunnen zien, of afwijkende standen lichaamsdelen</a:t>
            </a:r>
          </a:p>
          <a:p>
            <a:pPr marL="0" indent="0">
              <a:buNone/>
            </a:pPr>
            <a:r>
              <a:rPr lang="nl-NL" dirty="0">
                <a:solidFill>
                  <a:srgbClr val="000000"/>
                </a:solidFill>
              </a:rPr>
              <a:t>Of bij afkoeling </a:t>
            </a:r>
            <a:r>
              <a:rPr lang="nl-NL" dirty="0" err="1">
                <a:solidFill>
                  <a:srgbClr val="000000"/>
                </a:solidFill>
              </a:rPr>
              <a:t>evt</a:t>
            </a:r>
            <a:r>
              <a:rPr lang="nl-NL" dirty="0">
                <a:solidFill>
                  <a:srgbClr val="000000"/>
                </a:solidFill>
              </a:rPr>
              <a:t> warmte toedienen</a:t>
            </a:r>
          </a:p>
          <a:p>
            <a:pPr marL="0" indent="0">
              <a:buNone/>
            </a:pPr>
            <a:r>
              <a:rPr lang="nl-NL" dirty="0">
                <a:solidFill>
                  <a:srgbClr val="000000"/>
                </a:solidFill>
              </a:rPr>
              <a:t>Overig? Wonden? Drains? </a:t>
            </a:r>
          </a:p>
          <a:p>
            <a:pPr marL="0" indent="0">
              <a:buNone/>
            </a:pPr>
            <a:endParaRPr lang="en-US" dirty="0">
              <a:solidFill>
                <a:srgbClr val="000000"/>
              </a:solidFill>
            </a:endParaRPr>
          </a:p>
        </p:txBody>
      </p:sp>
      <p:pic>
        <p:nvPicPr>
          <p:cNvPr id="4" name="Afbeelding 3"/>
          <p:cNvPicPr>
            <a:picLocks noChangeAspect="1"/>
          </p:cNvPicPr>
          <p:nvPr/>
        </p:nvPicPr>
        <p:blipFill>
          <a:blip r:embed="rId2"/>
          <a:stretch>
            <a:fillRect/>
          </a:stretch>
        </p:blipFill>
        <p:spPr>
          <a:xfrm>
            <a:off x="8050787" y="1807595"/>
            <a:ext cx="3656581" cy="3242809"/>
          </a:xfrm>
          <a:prstGeom prst="rect">
            <a:avLst/>
          </a:prstGeom>
        </p:spPr>
      </p:pic>
    </p:spTree>
    <p:extLst>
      <p:ext uri="{BB962C8B-B14F-4D97-AF65-F5344CB8AC3E}">
        <p14:creationId xmlns:p14="http://schemas.microsoft.com/office/powerpoint/2010/main" val="232811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2C225-A354-47D6-98B1-6F0E25B01181}"/>
              </a:ext>
            </a:extLst>
          </p:cNvPr>
          <p:cNvSpPr>
            <a:spLocks noGrp="1"/>
          </p:cNvSpPr>
          <p:nvPr>
            <p:ph type="title"/>
          </p:nvPr>
        </p:nvSpPr>
        <p:spPr/>
        <p:txBody>
          <a:bodyPr/>
          <a:lstStyle/>
          <a:p>
            <a:r>
              <a:rPr lang="nl-NL" dirty="0"/>
              <a:t>Meerwaarde ouderenzorg? </a:t>
            </a:r>
          </a:p>
        </p:txBody>
      </p:sp>
      <p:sp>
        <p:nvSpPr>
          <p:cNvPr id="3" name="Tijdelijke aanduiding voor inhoud 2">
            <a:extLst>
              <a:ext uri="{FF2B5EF4-FFF2-40B4-BE49-F238E27FC236}">
                <a16:creationId xmlns:a16="http://schemas.microsoft.com/office/drawing/2014/main" id="{944925CE-3DF2-4F6C-8C7A-9C34E8CE5908}"/>
              </a:ext>
            </a:extLst>
          </p:cNvPr>
          <p:cNvSpPr>
            <a:spLocks noGrp="1"/>
          </p:cNvSpPr>
          <p:nvPr>
            <p:ph idx="1"/>
          </p:nvPr>
        </p:nvSpPr>
        <p:spPr/>
        <p:txBody>
          <a:bodyPr/>
          <a:lstStyle/>
          <a:p>
            <a:r>
              <a:rPr lang="nl-NL" dirty="0"/>
              <a:t>Lees het artikel (link  in O.O) </a:t>
            </a:r>
          </a:p>
          <a:p>
            <a:r>
              <a:rPr lang="nl-NL" dirty="0"/>
              <a:t>Vorm een mening en deel deze na het sein van de docent </a:t>
            </a:r>
          </a:p>
        </p:txBody>
      </p:sp>
    </p:spTree>
    <p:extLst>
      <p:ext uri="{BB962C8B-B14F-4D97-AF65-F5344CB8AC3E}">
        <p14:creationId xmlns:p14="http://schemas.microsoft.com/office/powerpoint/2010/main" val="150999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43708-8F4E-4F53-88A4-7D44DF93D40A}"/>
              </a:ext>
            </a:extLst>
          </p:cNvPr>
          <p:cNvSpPr>
            <a:spLocks noGrp="1"/>
          </p:cNvSpPr>
          <p:nvPr>
            <p:ph type="title"/>
          </p:nvPr>
        </p:nvSpPr>
        <p:spPr/>
        <p:txBody>
          <a:bodyPr/>
          <a:lstStyle/>
          <a:p>
            <a:r>
              <a:rPr lang="nl-NL" dirty="0"/>
              <a:t>Casus dhr. De Jong </a:t>
            </a:r>
          </a:p>
        </p:txBody>
      </p:sp>
      <p:sp>
        <p:nvSpPr>
          <p:cNvPr id="3" name="Tijdelijke aanduiding voor inhoud 2">
            <a:extLst>
              <a:ext uri="{FF2B5EF4-FFF2-40B4-BE49-F238E27FC236}">
                <a16:creationId xmlns:a16="http://schemas.microsoft.com/office/drawing/2014/main" id="{55607B1E-ADBA-4AC8-A7BC-7309F04D85A1}"/>
              </a:ext>
            </a:extLst>
          </p:cNvPr>
          <p:cNvSpPr>
            <a:spLocks noGrp="1"/>
          </p:cNvSpPr>
          <p:nvPr>
            <p:ph idx="1"/>
          </p:nvPr>
        </p:nvSpPr>
        <p:spPr/>
        <p:txBody>
          <a:bodyPr>
            <a:normAutofit fontScale="85000" lnSpcReduction="20000"/>
          </a:bodyPr>
          <a:lstStyle/>
          <a:p>
            <a:pPr marL="0" indent="0">
              <a:buNone/>
            </a:pPr>
            <a:r>
              <a:rPr lang="nl-NL" dirty="0"/>
              <a:t>De echtgenote van dhr. De Jong belt de verpleegkundige dienst. Hr. De Jong is 2 keer per week bij jullie in zorg </a:t>
            </a:r>
            <a:r>
              <a:rPr lang="nl-NL" dirty="0" err="1"/>
              <a:t>ivm</a:t>
            </a:r>
            <a:r>
              <a:rPr lang="nl-NL" dirty="0"/>
              <a:t> adl ondersteuning. Mw. geeft aan dat het niet goed gaat met dhr. Dhr. de Jong, 68 jaar, is moe en moet steeds overgeven. Bij doorvragen blijkt er geen sprake te zijn van koorts of buikpijn, maar is hij mogelijk wel wat suffig. </a:t>
            </a:r>
          </a:p>
          <a:p>
            <a:pPr marL="0" indent="0">
              <a:buNone/>
            </a:pPr>
            <a:r>
              <a:rPr lang="nl-NL" dirty="0"/>
              <a:t>Je besluit een kijkje te nemen. </a:t>
            </a:r>
          </a:p>
          <a:p>
            <a:pPr marL="0" indent="0">
              <a:buNone/>
            </a:pPr>
            <a:r>
              <a:rPr lang="nl-NL" dirty="0"/>
              <a:t>Als je bij dhr. De Jong aankomt merk je dat hij vreemd doet en een abnormaal, snelle ademhaling heeft. Het lijkt wel of dhr. Aan het hyperventileren is. </a:t>
            </a:r>
          </a:p>
          <a:p>
            <a:pPr marL="0" indent="0">
              <a:buNone/>
            </a:pPr>
            <a:r>
              <a:rPr lang="nl-NL" dirty="0"/>
              <a:t>Bij navraag blijkt dhr. Zich eigenlijk al drie dagen niet lekker te voelen. Zijn belangrijkste klacht is overgeven gedurende anderhalve dag. Als bijkomende klacht meldt hij algemene malaise. Hij is anders nooit zo ziek. Hr. Gebruikt alleen medicijnen voor de hoge bloeddruk en heeft geen allergieën. Opvallend is dat dhr. alles nogal gelaten ondergaat, de ogen geregeld sluit en soms meermaals moet worden aangespoord voordat hij op een vraag antwoord geeft. Je neemt de controles op en meet het volgende: </a:t>
            </a:r>
          </a:p>
          <a:p>
            <a:pPr marL="0" indent="0">
              <a:buNone/>
            </a:pPr>
            <a:r>
              <a:rPr lang="nl-NL" dirty="0"/>
              <a:t>Hr. Heeft een ademfrequentie van 32/min,  pols: 112/min, RR 90/60,  saturatie van 92% , EMV-score E(3),M(6)V(4) = 13, Glucose: waarde buiten het meetbereik van de meter.</a:t>
            </a:r>
          </a:p>
          <a:p>
            <a:endParaRPr lang="nl-NL" dirty="0"/>
          </a:p>
        </p:txBody>
      </p:sp>
    </p:spTree>
    <p:extLst>
      <p:ext uri="{BB962C8B-B14F-4D97-AF65-F5344CB8AC3E}">
        <p14:creationId xmlns:p14="http://schemas.microsoft.com/office/powerpoint/2010/main" val="3165996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492132"/>
          </a:xfrm>
        </p:spPr>
        <p:txBody>
          <a:bodyPr anchor="ctr">
            <a:normAutofit/>
          </a:bodyPr>
          <a:lstStyle/>
          <a:p>
            <a:r>
              <a:rPr lang="en-US" dirty="0" err="1"/>
              <a:t>lesdoelen</a:t>
            </a:r>
            <a:endParaRPr lang="en-US" dirty="0"/>
          </a:p>
        </p:txBody>
      </p:sp>
      <p:graphicFrame>
        <p:nvGraphicFramePr>
          <p:cNvPr id="5" name="Tijdelijke aanduiding voor inhoud 2">
            <a:extLst>
              <a:ext uri="{FF2B5EF4-FFF2-40B4-BE49-F238E27FC236}">
                <a16:creationId xmlns:a16="http://schemas.microsoft.com/office/drawing/2014/main" id="{AC572258-FB5A-4014-873F-643C8FA33975}"/>
              </a:ext>
            </a:extLst>
          </p:cNvPr>
          <p:cNvGraphicFramePr>
            <a:graphicFrameLocks noGrp="1"/>
          </p:cNvGraphicFramePr>
          <p:nvPr>
            <p:ph idx="1"/>
            <p:extLst>
              <p:ext uri="{D42A27DB-BD31-4B8C-83A1-F6EECF244321}">
                <p14:modId xmlns:p14="http://schemas.microsoft.com/office/powerpoint/2010/main" val="2475968502"/>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67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700F4-92F1-4E6F-A581-956A739D5A32}"/>
              </a:ext>
            </a:extLst>
          </p:cNvPr>
          <p:cNvSpPr>
            <a:spLocks noGrp="1"/>
          </p:cNvSpPr>
          <p:nvPr>
            <p:ph type="title"/>
          </p:nvPr>
        </p:nvSpPr>
        <p:spPr/>
        <p:txBody>
          <a:bodyPr/>
          <a:lstStyle/>
          <a:p>
            <a:r>
              <a:rPr lang="nl-NL" dirty="0"/>
              <a:t>Casus Mw. Claessens op de revalidatieafdeling </a:t>
            </a:r>
          </a:p>
        </p:txBody>
      </p:sp>
      <p:sp>
        <p:nvSpPr>
          <p:cNvPr id="3" name="Tijdelijke aanduiding voor inhoud 2">
            <a:extLst>
              <a:ext uri="{FF2B5EF4-FFF2-40B4-BE49-F238E27FC236}">
                <a16:creationId xmlns:a16="http://schemas.microsoft.com/office/drawing/2014/main" id="{602D3B91-451F-4736-A4C5-C83156BBF12B}"/>
              </a:ext>
            </a:extLst>
          </p:cNvPr>
          <p:cNvSpPr>
            <a:spLocks noGrp="1"/>
          </p:cNvSpPr>
          <p:nvPr>
            <p:ph idx="1"/>
          </p:nvPr>
        </p:nvSpPr>
        <p:spPr>
          <a:xfrm>
            <a:off x="1251678" y="2286001"/>
            <a:ext cx="10178322" cy="4571999"/>
          </a:xfrm>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Mw. Claessens is 84 jaar, sinds haar 14e levensjaar bekend met diabetes type 1. Ze gebruikt langwerkende insuline (</a:t>
            </a:r>
            <a:r>
              <a:rPr kumimoji="0" lang="nl-NL" sz="1400" b="0" i="0" u="none" strike="noStrike" kern="1200" cap="none" spc="0" normalizeH="0" baseline="0" noProof="0" dirty="0" err="1">
                <a:ln>
                  <a:noFill/>
                </a:ln>
                <a:solidFill>
                  <a:prstClr val="black"/>
                </a:solidFill>
                <a:effectLst/>
                <a:uLnTx/>
                <a:uFillTx/>
                <a:latin typeface="Gill Sans MT" panose="020B0502020104020203" pitchFamily="34" charset="0"/>
              </a:rPr>
              <a:t>Lantus</a:t>
            </a: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 30 IE 's avonds) en overdag 3 maal </a:t>
            </a:r>
            <a:r>
              <a:rPr kumimoji="0" lang="nl-NL" sz="1400" b="0" i="0" u="none" strike="noStrike" kern="1200" cap="none" spc="0" normalizeH="0" baseline="0" noProof="0" dirty="0" err="1">
                <a:ln>
                  <a:noFill/>
                </a:ln>
                <a:solidFill>
                  <a:prstClr val="black"/>
                </a:solidFill>
                <a:effectLst/>
                <a:uLnTx/>
                <a:uFillTx/>
                <a:latin typeface="Gill Sans MT" panose="020B0502020104020203" pitchFamily="34" charset="0"/>
              </a:rPr>
              <a:t>Humalog</a:t>
            </a: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 4-6-4.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Zij heeft zes weken geleden een bloedig CVA doorgemaakt. Het aneurysma </a:t>
            </a:r>
            <a:r>
              <a:rPr lang="nl-NL" sz="1400" dirty="0">
                <a:solidFill>
                  <a:prstClr val="black"/>
                </a:solidFill>
                <a:latin typeface="Gill Sans MT" panose="020B0502020104020203" pitchFamily="34" charset="0"/>
              </a:rPr>
              <a:t>is </a:t>
            </a:r>
            <a:r>
              <a:rPr kumimoji="0" lang="nl-NL" sz="1400" b="0" i="0" u="none" strike="noStrike" kern="1200" cap="none" spc="0" normalizeH="0" baseline="0" noProof="0" dirty="0" err="1">
                <a:ln>
                  <a:noFill/>
                </a:ln>
                <a:solidFill>
                  <a:prstClr val="black"/>
                </a:solidFill>
                <a:effectLst/>
                <a:uLnTx/>
                <a:uFillTx/>
                <a:latin typeface="Gill Sans MT" panose="020B0502020104020203" pitchFamily="34" charset="0"/>
              </a:rPr>
              <a:t>gecoild</a:t>
            </a: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Ze heeft nog steeds uitvalsverschijnselen, geheugenstoornissen en lichte afasie, krachtsverlies rechts, in arm en been. Het is de bedoeling dat zij op termijn weer naar huis kan. </a:t>
            </a:r>
            <a:b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b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Ze heeft nu de insuline in eigen beheer. Haar kortetermijngeheugen is slecht; ze moet veel opschrijven. Voor de glucosemeting en insuline heeft zij timers ingesteld in haar telefoon die haar waarschuwen als het tijd is om te controleren, te spuiten en te eten.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nl-NL" sz="1400" b="0" i="1" u="none" strike="noStrike" kern="1200" cap="none" spc="0" normalizeH="0" baseline="0" noProof="0" dirty="0">
                <a:ln>
                  <a:noFill/>
                </a:ln>
                <a:solidFill>
                  <a:prstClr val="black"/>
                </a:solidFill>
                <a:effectLst/>
                <a:uLnTx/>
                <a:uFillTx/>
                <a:latin typeface="Gill Sans MT" panose="020B0502020104020203" pitchFamily="34" charset="0"/>
              </a:rPr>
              <a:t>Wat er vanochtend gebeurt: </a:t>
            </a:r>
            <a:endPar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's Ochtends voor het ontbijt ondersteun je haar bij het douchen. Als ze de handdoek wil aanpakken die je haar voorhoudt, zakt ze door haar benen, en ze valt half over je heen. Er zijn nu en dan schokken in haar schouders en benen. Ze trekt haar hand terug bij toedienen van een pijnprikkel</a:t>
            </a:r>
            <a:b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b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Je begeleidt haar naar de grond en slaat alarm. Mevr. kreunt intussen luid. Ze blijft met de ogen dicht liggen, ondanks aanspreken. Cap </a:t>
            </a:r>
            <a:r>
              <a:rPr kumimoji="0" lang="nl-NL" sz="1400" b="0" i="0" u="none" strike="noStrike" kern="1200" cap="none" spc="0" normalizeH="0" baseline="0" noProof="0" dirty="0" err="1">
                <a:ln>
                  <a:noFill/>
                </a:ln>
                <a:solidFill>
                  <a:prstClr val="black"/>
                </a:solidFill>
                <a:effectLst/>
                <a:uLnTx/>
                <a:uFillTx/>
                <a:latin typeface="Gill Sans MT" panose="020B0502020104020203" pitchFamily="34" charset="0"/>
              </a:rPr>
              <a:t>refill</a:t>
            </a: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 &gt;2 sec</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nl-NL" sz="1400" b="0" i="0" u="none" strike="noStrike" kern="1200" cap="none" spc="0" normalizeH="0" baseline="0" noProof="0" dirty="0">
                <a:ln>
                  <a:noFill/>
                </a:ln>
                <a:solidFill>
                  <a:prstClr val="black"/>
                </a:solidFill>
                <a:effectLst/>
                <a:uLnTx/>
                <a:uFillTx/>
                <a:latin typeface="Gill Sans MT" panose="020B0502020104020203" pitchFamily="34" charset="0"/>
              </a:rPr>
              <a:t>Ze ademt met onregelmatige tussenpozen, ze voert geen opdrachten uit, elke paar seconden ademt ze een keer. Haar gezicht is grauw, haar pols is slecht te voelen, Bloedsuiker 2,1en voor zover je kunt voelen is er een polsfrequentie ergens tussen de 100 en 120. Bloeddrukmeting is 90/43. Haar handen zijn steenkoud. </a:t>
            </a:r>
          </a:p>
          <a:p>
            <a:endParaRPr lang="nl-NL" dirty="0"/>
          </a:p>
        </p:txBody>
      </p:sp>
    </p:spTree>
    <p:extLst>
      <p:ext uri="{BB962C8B-B14F-4D97-AF65-F5344CB8AC3E}">
        <p14:creationId xmlns:p14="http://schemas.microsoft.com/office/powerpoint/2010/main" val="2371338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51679" y="645107"/>
            <a:ext cx="3384329" cy="1640894"/>
          </a:xfrm>
        </p:spPr>
        <p:txBody>
          <a:bodyPr anchor="t">
            <a:normAutofit/>
          </a:bodyPr>
          <a:lstStyle/>
          <a:p>
            <a:r>
              <a:rPr lang="en-US" sz="3700"/>
              <a:t>Wat is klinisch redeneren? </a:t>
            </a:r>
          </a:p>
        </p:txBody>
      </p:sp>
      <p:sp>
        <p:nvSpPr>
          <p:cNvPr id="3" name="Tijdelijke aanduiding voor inhoud 2"/>
          <p:cNvSpPr>
            <a:spLocks noGrp="1"/>
          </p:cNvSpPr>
          <p:nvPr>
            <p:ph idx="1"/>
          </p:nvPr>
        </p:nvSpPr>
        <p:spPr>
          <a:xfrm>
            <a:off x="1251679" y="2286001"/>
            <a:ext cx="3384330" cy="3940844"/>
          </a:xfrm>
        </p:spPr>
        <p:txBody>
          <a:bodyPr>
            <a:normAutofit/>
          </a:bodyPr>
          <a:lstStyle/>
          <a:p>
            <a:r>
              <a:rPr lang="nl-NL" dirty="0"/>
              <a:t>Klinisch redeneren is de vaardigheid om eigen observaties en interpretaties aan medische kennis te koppelen om zo te bepalen welke vervolgacties genomen moeten worden in het verpleegkundig handelen. </a:t>
            </a:r>
          </a:p>
          <a:p>
            <a:pPr marL="0" indent="0">
              <a:buNone/>
            </a:pPr>
            <a:endParaRPr lang="en-US" dirty="0"/>
          </a:p>
        </p:txBody>
      </p:sp>
      <p:pic>
        <p:nvPicPr>
          <p:cNvPr id="4" name="Afbeelding 3"/>
          <p:cNvPicPr>
            <a:picLocks noChangeAspect="1"/>
          </p:cNvPicPr>
          <p:nvPr/>
        </p:nvPicPr>
        <p:blipFill>
          <a:blip r:embed="rId2"/>
          <a:stretch>
            <a:fillRect/>
          </a:stretch>
        </p:blipFill>
        <p:spPr>
          <a:xfrm>
            <a:off x="5279472" y="1441144"/>
            <a:ext cx="5995465" cy="4001973"/>
          </a:xfrm>
          <a:prstGeom prst="rect">
            <a:avLst/>
          </a:prstGeom>
        </p:spPr>
      </p:pic>
    </p:spTree>
    <p:extLst>
      <p:ext uri="{BB962C8B-B14F-4D97-AF65-F5344CB8AC3E}">
        <p14:creationId xmlns:p14="http://schemas.microsoft.com/office/powerpoint/2010/main" val="368511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Redeneerhulpmiddelen</a:t>
            </a:r>
            <a:endParaRPr lang="en-US" dirty="0"/>
          </a:p>
        </p:txBody>
      </p:sp>
      <p:sp>
        <p:nvSpPr>
          <p:cNvPr id="3" name="Tijdelijke aanduiding voor inhoud 2"/>
          <p:cNvSpPr>
            <a:spLocks noGrp="1"/>
          </p:cNvSpPr>
          <p:nvPr>
            <p:ph idx="1"/>
          </p:nvPr>
        </p:nvSpPr>
        <p:spPr/>
        <p:txBody>
          <a:bodyPr/>
          <a:lstStyle/>
          <a:p>
            <a:pPr marL="342900" lvl="0" indent="-342900" defTabSz="457200">
              <a:lnSpc>
                <a:spcPct val="100000"/>
              </a:lnSpc>
              <a:spcBef>
                <a:spcPts val="1000"/>
              </a:spcBef>
              <a:buClr>
                <a:srgbClr val="4E67C8"/>
              </a:buClr>
              <a:buSzPct val="80000"/>
              <a:buFont typeface="Wingdings 3" charset="2"/>
              <a:buChar char=""/>
            </a:pPr>
            <a:r>
              <a:rPr lang="nl-NL" sz="1800" dirty="0">
                <a:solidFill>
                  <a:prstClr val="black">
                    <a:lumMod val="75000"/>
                    <a:lumOff val="25000"/>
                  </a:prstClr>
                </a:solidFill>
                <a:latin typeface="Trebuchet MS" panose="020B0603020202020204"/>
              </a:rPr>
              <a:t>Redeneerhulpen zijn bedoeld om op een professionele manier casuïstiek te analyseren, te verduidelijken, te benoemen, in te delen of op te lossen. </a:t>
            </a:r>
          </a:p>
          <a:p>
            <a:pPr marL="342900" lvl="0" indent="-342900" defTabSz="457200">
              <a:lnSpc>
                <a:spcPct val="100000"/>
              </a:lnSpc>
              <a:spcBef>
                <a:spcPts val="1000"/>
              </a:spcBef>
              <a:buClr>
                <a:srgbClr val="4E67C8"/>
              </a:buClr>
              <a:buSzPct val="80000"/>
              <a:buFont typeface="Wingdings 3" charset="2"/>
              <a:buChar char=""/>
            </a:pPr>
            <a:r>
              <a:rPr lang="nl-NL" sz="1800" dirty="0">
                <a:solidFill>
                  <a:prstClr val="black">
                    <a:lumMod val="75000"/>
                    <a:lumOff val="25000"/>
                  </a:prstClr>
                </a:solidFill>
                <a:latin typeface="Trebuchet MS" panose="020B0603020202020204"/>
              </a:rPr>
              <a:t>Voldoet zoveel mogelijk aan de volgende 4 eisen: </a:t>
            </a:r>
          </a:p>
          <a:p>
            <a:pPr marL="342900" lvl="0" indent="-342900" defTabSz="457200">
              <a:lnSpc>
                <a:spcPct val="100000"/>
              </a:lnSpc>
              <a:spcBef>
                <a:spcPts val="1000"/>
              </a:spcBef>
              <a:buClr>
                <a:srgbClr val="4E67C8"/>
              </a:buClr>
              <a:buSzPct val="80000"/>
              <a:buFont typeface="+mj-lt"/>
              <a:buAutoNum type="arabicPeriod"/>
            </a:pPr>
            <a:r>
              <a:rPr lang="nl-NL" sz="1800" dirty="0">
                <a:solidFill>
                  <a:prstClr val="black">
                    <a:lumMod val="75000"/>
                    <a:lumOff val="25000"/>
                  </a:prstClr>
                </a:solidFill>
                <a:latin typeface="Calibri Light" panose="020F0302020204030204" pitchFamily="34" charset="0"/>
                <a:ea typeface="Calibri" panose="020F0502020204030204" pitchFamily="34" charset="0"/>
                <a:cs typeface="Times New Roman" panose="02020603050405020304" pitchFamily="18" charset="0"/>
              </a:rPr>
              <a:t>Concrete indeling of ordening </a:t>
            </a:r>
          </a:p>
          <a:p>
            <a:pPr marL="342900" lvl="0" indent="-342900" defTabSz="457200">
              <a:lnSpc>
                <a:spcPct val="100000"/>
              </a:lnSpc>
              <a:spcBef>
                <a:spcPts val="1000"/>
              </a:spcBef>
              <a:buClr>
                <a:srgbClr val="4E67C8"/>
              </a:buClr>
              <a:buSzPct val="80000"/>
              <a:buFont typeface="+mj-lt"/>
              <a:buAutoNum type="arabicPeriod"/>
            </a:pPr>
            <a:r>
              <a:rPr lang="nl-NL" sz="1800" dirty="0">
                <a:solidFill>
                  <a:prstClr val="black">
                    <a:lumMod val="75000"/>
                    <a:lumOff val="25000"/>
                  </a:prstClr>
                </a:solidFill>
                <a:latin typeface="Calibri Light" panose="020F0302020204030204" pitchFamily="34" charset="0"/>
                <a:ea typeface="Calibri" panose="020F0502020204030204" pitchFamily="34" charset="0"/>
                <a:cs typeface="Times New Roman" panose="02020603050405020304" pitchFamily="18" charset="0"/>
              </a:rPr>
              <a:t>Er zijn bijpassende observaties beschikbaar </a:t>
            </a:r>
          </a:p>
          <a:p>
            <a:pPr marL="342900" lvl="0" indent="-342900" defTabSz="457200">
              <a:lnSpc>
                <a:spcPct val="100000"/>
              </a:lnSpc>
              <a:spcBef>
                <a:spcPts val="1000"/>
              </a:spcBef>
              <a:buClr>
                <a:srgbClr val="4E67C8"/>
              </a:buClr>
              <a:buSzPct val="80000"/>
              <a:buFont typeface="+mj-lt"/>
              <a:buAutoNum type="arabicPeriod"/>
            </a:pPr>
            <a:r>
              <a:rPr lang="nl-NL" sz="1800" dirty="0">
                <a:solidFill>
                  <a:prstClr val="black">
                    <a:lumMod val="75000"/>
                    <a:lumOff val="25000"/>
                  </a:prstClr>
                </a:solidFill>
                <a:latin typeface="Calibri Light" panose="020F0302020204030204" pitchFamily="34" charset="0"/>
                <a:ea typeface="Calibri" panose="020F0502020204030204" pitchFamily="34" charset="0"/>
                <a:cs typeface="Times New Roman" panose="02020603050405020304" pitchFamily="18" charset="0"/>
              </a:rPr>
              <a:t>Op basis van 1 en 2 kan je er een oordeel mee </a:t>
            </a:r>
          </a:p>
          <a:p>
            <a:pPr marL="342900" lvl="0" indent="-342900" defTabSz="457200">
              <a:lnSpc>
                <a:spcPct val="100000"/>
              </a:lnSpc>
              <a:spcBef>
                <a:spcPts val="1000"/>
              </a:spcBef>
              <a:buClr>
                <a:srgbClr val="4E67C8"/>
              </a:buClr>
              <a:buSzPct val="80000"/>
              <a:buFont typeface="+mj-lt"/>
              <a:buAutoNum type="arabicPeriod"/>
            </a:pPr>
            <a:r>
              <a:rPr lang="nl-NL" sz="1800" dirty="0">
                <a:solidFill>
                  <a:prstClr val="black">
                    <a:lumMod val="75000"/>
                    <a:lumOff val="25000"/>
                  </a:prstClr>
                </a:solidFill>
                <a:latin typeface="Calibri Light" panose="020F0302020204030204" pitchFamily="34" charset="0"/>
                <a:ea typeface="Calibri" panose="020F0502020204030204" pitchFamily="34" charset="0"/>
                <a:cs typeface="Times New Roman" panose="02020603050405020304" pitchFamily="18" charset="0"/>
              </a:rPr>
              <a:t>Multidisciplinair internationaal</a:t>
            </a:r>
            <a:endParaRPr lang="nl-NL" sz="1800" dirty="0">
              <a:solidFill>
                <a:prstClr val="black">
                  <a:lumMod val="75000"/>
                  <a:lumOff val="25000"/>
                </a:prstClr>
              </a:solidFill>
              <a:latin typeface="Trebuchet MS" panose="020B0603020202020204"/>
            </a:endParaRPr>
          </a:p>
          <a:p>
            <a:endParaRPr lang="en-US" dirty="0"/>
          </a:p>
        </p:txBody>
      </p:sp>
    </p:spTree>
    <p:extLst>
      <p:ext uri="{BB962C8B-B14F-4D97-AF65-F5344CB8AC3E}">
        <p14:creationId xmlns:p14="http://schemas.microsoft.com/office/powerpoint/2010/main" val="1852578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51679" y="645107"/>
            <a:ext cx="3384329" cy="1640894"/>
          </a:xfrm>
        </p:spPr>
        <p:txBody>
          <a:bodyPr anchor="t">
            <a:normAutofit/>
          </a:bodyPr>
          <a:lstStyle/>
          <a:p>
            <a:r>
              <a:rPr lang="en-US" sz="3700"/>
              <a:t>Klinisch beeld van de zorgvrager </a:t>
            </a:r>
          </a:p>
        </p:txBody>
      </p:sp>
      <p:sp>
        <p:nvSpPr>
          <p:cNvPr id="3" name="Tijdelijke aanduiding voor inhoud 2"/>
          <p:cNvSpPr>
            <a:spLocks noGrp="1"/>
          </p:cNvSpPr>
          <p:nvPr>
            <p:ph idx="1"/>
          </p:nvPr>
        </p:nvSpPr>
        <p:spPr>
          <a:xfrm>
            <a:off x="1251679" y="2286001"/>
            <a:ext cx="3384330" cy="3940844"/>
          </a:xfrm>
        </p:spPr>
        <p:txBody>
          <a:bodyPr>
            <a:normAutofit/>
          </a:bodyPr>
          <a:lstStyle/>
          <a:p>
            <a:pPr marL="342900" lvl="0" indent="-342900" defTabSz="457200">
              <a:spcBef>
                <a:spcPts val="1000"/>
              </a:spcBef>
              <a:buClr>
                <a:srgbClr val="4E67C8"/>
              </a:buClr>
              <a:buSzPct val="80000"/>
              <a:buFont typeface="Wingdings 3" charset="2"/>
              <a:buChar char=""/>
            </a:pPr>
            <a:r>
              <a:rPr lang="en-US">
                <a:latin typeface="Trebuchet MS" panose="020B0603020202020204"/>
              </a:rPr>
              <a:t>De </a:t>
            </a:r>
            <a:r>
              <a:rPr lang="en-US" err="1">
                <a:latin typeface="Trebuchet MS" panose="020B0603020202020204"/>
              </a:rPr>
              <a:t>toestand</a:t>
            </a:r>
            <a:r>
              <a:rPr lang="en-US">
                <a:latin typeface="Trebuchet MS" panose="020B0603020202020204"/>
              </a:rPr>
              <a:t> van de zorgvrager </a:t>
            </a:r>
            <a:r>
              <a:rPr lang="en-US" err="1">
                <a:latin typeface="Trebuchet MS" panose="020B0603020202020204"/>
              </a:rPr>
              <a:t>na</a:t>
            </a:r>
            <a:r>
              <a:rPr lang="en-US">
                <a:latin typeface="Trebuchet MS" panose="020B0603020202020204"/>
              </a:rPr>
              <a:t> een </a:t>
            </a:r>
            <a:r>
              <a:rPr lang="en-US" err="1">
                <a:latin typeface="Trebuchet MS" panose="020B0603020202020204"/>
              </a:rPr>
              <a:t>optelsom</a:t>
            </a:r>
            <a:r>
              <a:rPr lang="en-US">
                <a:latin typeface="Trebuchet MS" panose="020B0603020202020204"/>
              </a:rPr>
              <a:t> van </a:t>
            </a:r>
            <a:r>
              <a:rPr lang="en-US" err="1">
                <a:latin typeface="Trebuchet MS" panose="020B0603020202020204"/>
              </a:rPr>
              <a:t>gemeten</a:t>
            </a:r>
            <a:r>
              <a:rPr lang="en-US">
                <a:latin typeface="Trebuchet MS" panose="020B0603020202020204"/>
              </a:rPr>
              <a:t> </a:t>
            </a:r>
            <a:r>
              <a:rPr lang="en-US" err="1">
                <a:latin typeface="Trebuchet MS" panose="020B0603020202020204"/>
              </a:rPr>
              <a:t>fysiologische</a:t>
            </a:r>
            <a:r>
              <a:rPr lang="en-US">
                <a:latin typeface="Trebuchet MS" panose="020B0603020202020204"/>
              </a:rPr>
              <a:t> parameters.</a:t>
            </a:r>
          </a:p>
          <a:p>
            <a:endParaRPr lang="en-US" dirty="0"/>
          </a:p>
        </p:txBody>
      </p:sp>
      <p:pic>
        <p:nvPicPr>
          <p:cNvPr id="4" name="Afbeelding 3"/>
          <p:cNvPicPr>
            <a:picLocks noChangeAspect="1"/>
          </p:cNvPicPr>
          <p:nvPr/>
        </p:nvPicPr>
        <p:blipFill rotWithShape="1">
          <a:blip r:embed="rId2"/>
          <a:srcRect l="39446" r="-2" b="-2"/>
          <a:stretch/>
        </p:blipFill>
        <p:spPr>
          <a:xfrm>
            <a:off x="5279472" y="645107"/>
            <a:ext cx="5995465" cy="5594047"/>
          </a:xfrm>
          <a:prstGeom prst="rect">
            <a:avLst/>
          </a:prstGeom>
        </p:spPr>
      </p:pic>
    </p:spTree>
    <p:extLst>
      <p:ext uri="{BB962C8B-B14F-4D97-AF65-F5344CB8AC3E}">
        <p14:creationId xmlns:p14="http://schemas.microsoft.com/office/powerpoint/2010/main" val="265540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6">
            <a:extLst>
              <a:ext uri="{FF2B5EF4-FFF2-40B4-BE49-F238E27FC236}">
                <a16:creationId xmlns:a16="http://schemas.microsoft.com/office/drawing/2014/main" id="{0435E05D-C29D-45BA-887D-94B257315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33" name="Rectangle 23">
            <a:extLst>
              <a:ext uri="{FF2B5EF4-FFF2-40B4-BE49-F238E27FC236}">
                <a16:creationId xmlns:a16="http://schemas.microsoft.com/office/drawing/2014/main" id="{C0832B8F-914B-4B26-975B-D7D8C3B9D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25">
            <a:extLst>
              <a:ext uri="{FF2B5EF4-FFF2-40B4-BE49-F238E27FC236}">
                <a16:creationId xmlns:a16="http://schemas.microsoft.com/office/drawing/2014/main" id="{783D74E9-2222-42D1-A153-7C1BC127F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887CC30-FF58-4017-BD06-044E21E4BF55}"/>
              </a:ext>
            </a:extLst>
          </p:cNvPr>
          <p:cNvSpPr>
            <a:spLocks noGrp="1"/>
          </p:cNvSpPr>
          <p:nvPr>
            <p:ph type="title"/>
          </p:nvPr>
        </p:nvSpPr>
        <p:spPr>
          <a:xfrm>
            <a:off x="1028901" y="3741641"/>
            <a:ext cx="10134198" cy="1857901"/>
          </a:xfrm>
        </p:spPr>
        <p:txBody>
          <a:bodyPr vert="horz" lIns="91440" tIns="45720" rIns="91440" bIns="45720" rtlCol="0" anchor="t">
            <a:normAutofit/>
          </a:bodyPr>
          <a:lstStyle/>
          <a:p>
            <a:pPr algn="ctr"/>
            <a:r>
              <a:rPr lang="en-US" sz="6100" spc="800"/>
              <a:t>Wat weet je er al van? </a:t>
            </a:r>
          </a:p>
        </p:txBody>
      </p:sp>
      <p:sp>
        <p:nvSpPr>
          <p:cNvPr id="3" name="Tijdelijke aanduiding voor inhoud 2">
            <a:extLst>
              <a:ext uri="{FF2B5EF4-FFF2-40B4-BE49-F238E27FC236}">
                <a16:creationId xmlns:a16="http://schemas.microsoft.com/office/drawing/2014/main" id="{0C6F5B7C-C7DC-4400-94FE-03E2127735A4}"/>
              </a:ext>
            </a:extLst>
          </p:cNvPr>
          <p:cNvSpPr>
            <a:spLocks noGrp="1"/>
          </p:cNvSpPr>
          <p:nvPr>
            <p:ph idx="1"/>
          </p:nvPr>
        </p:nvSpPr>
        <p:spPr>
          <a:xfrm>
            <a:off x="2073314" y="5715000"/>
            <a:ext cx="8045373" cy="660679"/>
          </a:xfrm>
        </p:spPr>
        <p:txBody>
          <a:bodyPr vert="horz" lIns="91440" tIns="45720" rIns="91440" bIns="45720" rtlCol="0" anchor="t">
            <a:normAutofit/>
          </a:bodyPr>
          <a:lstStyle/>
          <a:p>
            <a:pPr marL="0" indent="0" algn="ctr">
              <a:lnSpc>
                <a:spcPct val="90000"/>
              </a:lnSpc>
              <a:buNone/>
            </a:pPr>
            <a:r>
              <a:rPr lang="en-US" b="1" cap="all" spc="400" dirty="0" err="1">
                <a:solidFill>
                  <a:schemeClr val="tx2"/>
                </a:solidFill>
              </a:rPr>
              <a:t>Geef</a:t>
            </a:r>
            <a:r>
              <a:rPr lang="en-US" b="1" cap="all" spc="400" dirty="0">
                <a:solidFill>
                  <a:schemeClr val="tx2"/>
                </a:solidFill>
              </a:rPr>
              <a:t> </a:t>
            </a:r>
            <a:r>
              <a:rPr lang="en-US" b="1" cap="all" spc="400" dirty="0" err="1">
                <a:solidFill>
                  <a:schemeClr val="tx2"/>
                </a:solidFill>
              </a:rPr>
              <a:t>individueel</a:t>
            </a:r>
            <a:r>
              <a:rPr lang="en-US" b="1" cap="all" spc="400" dirty="0">
                <a:solidFill>
                  <a:schemeClr val="tx2"/>
                </a:solidFill>
              </a:rPr>
              <a:t> per letter </a:t>
            </a:r>
            <a:r>
              <a:rPr lang="en-US" b="1" cap="all" spc="400" dirty="0" err="1">
                <a:solidFill>
                  <a:schemeClr val="tx2"/>
                </a:solidFill>
              </a:rPr>
              <a:t>aan</a:t>
            </a:r>
            <a:r>
              <a:rPr lang="en-US" b="1" cap="all" spc="400" dirty="0">
                <a:solidFill>
                  <a:schemeClr val="tx2"/>
                </a:solidFill>
              </a:rPr>
              <a:t> wat je </a:t>
            </a:r>
            <a:r>
              <a:rPr lang="en-US" b="1" cap="all" spc="400" dirty="0" err="1">
                <a:solidFill>
                  <a:schemeClr val="tx2"/>
                </a:solidFill>
              </a:rPr>
              <a:t>natrekt</a:t>
            </a:r>
            <a:r>
              <a:rPr lang="en-US" b="1" cap="all" spc="400" dirty="0">
                <a:solidFill>
                  <a:schemeClr val="tx2"/>
                </a:solidFill>
              </a:rPr>
              <a:t>? </a:t>
            </a:r>
          </a:p>
        </p:txBody>
      </p:sp>
      <p:sp>
        <p:nvSpPr>
          <p:cNvPr id="35" name="Freeform 6">
            <a:extLst>
              <a:ext uri="{FF2B5EF4-FFF2-40B4-BE49-F238E27FC236}">
                <a16:creationId xmlns:a16="http://schemas.microsoft.com/office/drawing/2014/main" id="{98540151-37A3-40D0-BBFC-EA9933B63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4" name="Afbeelding 3">
            <a:extLst>
              <a:ext uri="{FF2B5EF4-FFF2-40B4-BE49-F238E27FC236}">
                <a16:creationId xmlns:a16="http://schemas.microsoft.com/office/drawing/2014/main" id="{0015A581-6222-478D-B48F-B75A47472D83}"/>
              </a:ext>
            </a:extLst>
          </p:cNvPr>
          <p:cNvPicPr>
            <a:picLocks noChangeAspect="1"/>
          </p:cNvPicPr>
          <p:nvPr/>
        </p:nvPicPr>
        <p:blipFill rotWithShape="1">
          <a:blip r:embed="rId2"/>
          <a:srcRect t="30313" b="28443"/>
          <a:stretch/>
        </p:blipFill>
        <p:spPr>
          <a:xfrm>
            <a:off x="1567324" y="1134633"/>
            <a:ext cx="9057352" cy="2101280"/>
          </a:xfrm>
          <a:prstGeom prst="rect">
            <a:avLst/>
          </a:prstGeom>
        </p:spPr>
      </p:pic>
      <p:sp>
        <p:nvSpPr>
          <p:cNvPr id="36" name="Rectangle 29">
            <a:extLst>
              <a:ext uri="{FF2B5EF4-FFF2-40B4-BE49-F238E27FC236}">
                <a16:creationId xmlns:a16="http://schemas.microsoft.com/office/drawing/2014/main" id="{6BDE11A2-669A-4CF8-BDBE-D0A162AB3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181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AD482-27A4-454E-8A3A-84F73CBD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2422E2-F15A-43AE-98F1-7210710B0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873A544-6EFE-4B41-B022-774671B74496}"/>
              </a:ext>
            </a:extLst>
          </p:cNvPr>
          <p:cNvSpPr>
            <a:spLocks noGrp="1"/>
          </p:cNvSpPr>
          <p:nvPr>
            <p:ph type="title"/>
          </p:nvPr>
        </p:nvSpPr>
        <p:spPr>
          <a:xfrm>
            <a:off x="1251677" y="1078378"/>
            <a:ext cx="2917551" cy="4701244"/>
          </a:xfrm>
        </p:spPr>
        <p:txBody>
          <a:bodyPr anchor="ctr">
            <a:normAutofit/>
          </a:bodyPr>
          <a:lstStyle/>
          <a:p>
            <a:r>
              <a:rPr lang="nl-NL" sz="3600"/>
              <a:t>Oorsprong</a:t>
            </a:r>
          </a:p>
        </p:txBody>
      </p:sp>
      <p:sp>
        <p:nvSpPr>
          <p:cNvPr id="12"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Tijdelijke aanduiding voor inhoud 2">
            <a:extLst>
              <a:ext uri="{FF2B5EF4-FFF2-40B4-BE49-F238E27FC236}">
                <a16:creationId xmlns:a16="http://schemas.microsoft.com/office/drawing/2014/main" id="{1B08F493-6228-4785-BB49-87A6D2DB72EB}"/>
              </a:ext>
            </a:extLst>
          </p:cNvPr>
          <p:cNvSpPr>
            <a:spLocks noGrp="1"/>
          </p:cNvSpPr>
          <p:nvPr>
            <p:ph idx="1"/>
          </p:nvPr>
        </p:nvSpPr>
        <p:spPr>
          <a:xfrm>
            <a:off x="5167062" y="1078378"/>
            <a:ext cx="6262938" cy="4701244"/>
          </a:xfrm>
        </p:spPr>
        <p:txBody>
          <a:bodyPr anchor="ctr">
            <a:normAutofit/>
          </a:bodyPr>
          <a:lstStyle/>
          <a:p>
            <a:r>
              <a:rPr lang="nl-NL" dirty="0"/>
              <a:t>Ontstaan vanuit ervaring van een orthopeed na ongeluk </a:t>
            </a:r>
          </a:p>
          <a:p>
            <a:r>
              <a:rPr lang="nl-NL" dirty="0"/>
              <a:t>Uit frustratie Advanced Trauma Life support ontwikkeld </a:t>
            </a:r>
          </a:p>
          <a:p>
            <a:r>
              <a:rPr lang="nl-NL" dirty="0"/>
              <a:t>Ruggengraat bestaat uit de systematische beoordeling en behandeling van de patiënt volgens de ABCDE methode; beoordeling van het toestandsbeeld van groter belang, dan het stellen van de diagnose. </a:t>
            </a:r>
          </a:p>
          <a:p>
            <a:endParaRPr lang="nl-NL" dirty="0"/>
          </a:p>
          <a:p>
            <a:endParaRPr lang="nl-NL" dirty="0"/>
          </a:p>
        </p:txBody>
      </p:sp>
    </p:spTree>
    <p:extLst>
      <p:ext uri="{BB962C8B-B14F-4D97-AF65-F5344CB8AC3E}">
        <p14:creationId xmlns:p14="http://schemas.microsoft.com/office/powerpoint/2010/main" val="688783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11E83-452A-4FB9-977E-E88BE15C6B48}"/>
              </a:ext>
            </a:extLst>
          </p:cNvPr>
          <p:cNvSpPr>
            <a:spLocks noGrp="1"/>
          </p:cNvSpPr>
          <p:nvPr>
            <p:ph type="title"/>
          </p:nvPr>
        </p:nvSpPr>
        <p:spPr/>
        <p:txBody>
          <a:bodyPr/>
          <a:lstStyle/>
          <a:p>
            <a:r>
              <a:rPr lang="nl-NL" dirty="0"/>
              <a:t>Voordelen </a:t>
            </a:r>
          </a:p>
        </p:txBody>
      </p:sp>
      <p:sp>
        <p:nvSpPr>
          <p:cNvPr id="3" name="Tijdelijke aanduiding voor inhoud 2">
            <a:extLst>
              <a:ext uri="{FF2B5EF4-FFF2-40B4-BE49-F238E27FC236}">
                <a16:creationId xmlns:a16="http://schemas.microsoft.com/office/drawing/2014/main" id="{597E0291-A118-4B0A-8A4C-BA10AD9EF50D}"/>
              </a:ext>
            </a:extLst>
          </p:cNvPr>
          <p:cNvSpPr>
            <a:spLocks noGrp="1"/>
          </p:cNvSpPr>
          <p:nvPr>
            <p:ph idx="1"/>
          </p:nvPr>
        </p:nvSpPr>
        <p:spPr/>
        <p:txBody>
          <a:bodyPr>
            <a:normAutofit/>
          </a:bodyPr>
          <a:lstStyle/>
          <a:p>
            <a:endParaRPr lang="nl-NL" dirty="0"/>
          </a:p>
          <a:p>
            <a:r>
              <a:rPr lang="nl-NL" dirty="0"/>
              <a:t>Helder en simpel concept, </a:t>
            </a:r>
          </a:p>
          <a:p>
            <a:r>
              <a:rPr lang="nl-NL" dirty="0"/>
              <a:t>Gemeenschappelijke taal onder ketenpartners </a:t>
            </a:r>
          </a:p>
          <a:p>
            <a:r>
              <a:rPr lang="nl-NL" dirty="0"/>
              <a:t>Internationaal </a:t>
            </a:r>
          </a:p>
          <a:p>
            <a:endParaRPr lang="nl-NL" dirty="0"/>
          </a:p>
          <a:p>
            <a:r>
              <a:rPr lang="nl-NL" dirty="0"/>
              <a:t>Bij de beoordeling van het toestandsbeeld betrekt men (potentiële) bedreigingen uit de directe omgeving van de patiënt. </a:t>
            </a:r>
          </a:p>
        </p:txBody>
      </p:sp>
    </p:spTree>
    <p:extLst>
      <p:ext uri="{BB962C8B-B14F-4D97-AF65-F5344CB8AC3E}">
        <p14:creationId xmlns:p14="http://schemas.microsoft.com/office/powerpoint/2010/main" val="139625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l="23668" r="24847"/>
          <a:stretch/>
        </p:blipFill>
        <p:spPr>
          <a:xfrm>
            <a:off x="7338646" y="10"/>
            <a:ext cx="4853354" cy="6857990"/>
          </a:xfrm>
          <a:prstGeom prst="rect">
            <a:avLst/>
          </a:prstGeom>
        </p:spPr>
      </p:pic>
      <p:sp>
        <p:nvSpPr>
          <p:cNvPr id="9" name="Freeform 10">
            <a:extLst>
              <a:ext uri="{FF2B5EF4-FFF2-40B4-BE49-F238E27FC236}">
                <a16:creationId xmlns:a16="http://schemas.microsoft.com/office/drawing/2014/main" id="{5D0CF218-804B-46B7-8D12-741D899E5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el 1"/>
          <p:cNvSpPr>
            <a:spLocks noGrp="1"/>
          </p:cNvSpPr>
          <p:nvPr>
            <p:ph type="title"/>
          </p:nvPr>
        </p:nvSpPr>
        <p:spPr>
          <a:xfrm>
            <a:off x="765051" y="382385"/>
            <a:ext cx="6015897" cy="1492132"/>
          </a:xfrm>
        </p:spPr>
        <p:txBody>
          <a:bodyPr>
            <a:normAutofit/>
          </a:bodyPr>
          <a:lstStyle/>
          <a:p>
            <a:r>
              <a:rPr lang="en-US" sz="4700" err="1"/>
              <a:t>Benadering</a:t>
            </a:r>
            <a:r>
              <a:rPr lang="en-US" sz="4700"/>
              <a:t> </a:t>
            </a:r>
            <a:r>
              <a:rPr lang="en-US" sz="4700" err="1"/>
              <a:t>volgens</a:t>
            </a:r>
            <a:r>
              <a:rPr lang="en-US" sz="4700"/>
              <a:t> ABCDE </a:t>
            </a:r>
            <a:r>
              <a:rPr lang="en-US" sz="4700" err="1"/>
              <a:t>methode</a:t>
            </a:r>
            <a:endParaRPr lang="en-US" sz="4700"/>
          </a:p>
        </p:txBody>
      </p:sp>
      <p:sp>
        <p:nvSpPr>
          <p:cNvPr id="11" name="Rectangle 10">
            <a:extLst>
              <a:ext uri="{FF2B5EF4-FFF2-40B4-BE49-F238E27FC236}">
                <a16:creationId xmlns:a16="http://schemas.microsoft.com/office/drawing/2014/main" id="{38FCA438-C13E-4ED2-A4C4-BC1C38A05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p:cNvSpPr>
            <a:spLocks noGrp="1"/>
          </p:cNvSpPr>
          <p:nvPr>
            <p:ph idx="1"/>
          </p:nvPr>
        </p:nvSpPr>
        <p:spPr>
          <a:xfrm>
            <a:off x="765051" y="2286001"/>
            <a:ext cx="6015897" cy="3593591"/>
          </a:xfrm>
        </p:spPr>
        <p:txBody>
          <a:bodyPr vert="horz" lIns="91440" tIns="45720" rIns="91440" bIns="45720" rtlCol="0" anchor="t">
            <a:normAutofit fontScale="92500" lnSpcReduction="20000"/>
          </a:bodyPr>
          <a:lstStyle/>
          <a:p>
            <a:r>
              <a:rPr lang="en-US" dirty="0"/>
              <a:t>Primary (</a:t>
            </a:r>
            <a:r>
              <a:rPr lang="en-US" dirty="0" err="1"/>
              <a:t>levensbedreigende</a:t>
            </a:r>
            <a:r>
              <a:rPr lang="en-US" dirty="0"/>
              <a:t> </a:t>
            </a:r>
            <a:r>
              <a:rPr lang="en-US" dirty="0" err="1"/>
              <a:t>problemen</a:t>
            </a:r>
            <a:r>
              <a:rPr lang="en-US" dirty="0"/>
              <a:t>) + secondary survey (</a:t>
            </a:r>
            <a:r>
              <a:rPr lang="en-US" dirty="0" err="1"/>
              <a:t>ziektespecifieke</a:t>
            </a:r>
            <a:r>
              <a:rPr lang="en-US" dirty="0"/>
              <a:t> </a:t>
            </a:r>
            <a:r>
              <a:rPr lang="en-US" dirty="0" err="1"/>
              <a:t>diagnostiek</a:t>
            </a:r>
            <a:r>
              <a:rPr lang="en-US" dirty="0"/>
              <a:t> of </a:t>
            </a:r>
            <a:r>
              <a:rPr lang="en-US" dirty="0" err="1"/>
              <a:t>behandeling</a:t>
            </a:r>
            <a:r>
              <a:rPr lang="en-US" dirty="0"/>
              <a:t>) </a:t>
            </a:r>
          </a:p>
          <a:p>
            <a:r>
              <a:rPr lang="en-US" dirty="0" err="1"/>
              <a:t>Vraagstelling</a:t>
            </a:r>
            <a:r>
              <a:rPr lang="en-US" dirty="0"/>
              <a:t>: wat is het </a:t>
            </a:r>
            <a:r>
              <a:rPr lang="en-US" dirty="0" err="1"/>
              <a:t>belangrijkste</a:t>
            </a:r>
            <a:r>
              <a:rPr lang="en-US" dirty="0"/>
              <a:t> </a:t>
            </a:r>
            <a:r>
              <a:rPr lang="en-US" dirty="0" err="1"/>
              <a:t>fysiologische</a:t>
            </a:r>
            <a:r>
              <a:rPr lang="en-US" dirty="0"/>
              <a:t> </a:t>
            </a:r>
            <a:r>
              <a:rPr lang="en-US" dirty="0" err="1"/>
              <a:t>probleem</a:t>
            </a:r>
            <a:r>
              <a:rPr lang="en-US" dirty="0"/>
              <a:t>?</a:t>
            </a:r>
          </a:p>
          <a:p>
            <a:r>
              <a:rPr lang="nl-NL" dirty="0"/>
              <a:t>Beoordeling vitale functies volgens ABC schema, de neurologische toestand (D) en van de temperatuur en overige (E)</a:t>
            </a:r>
          </a:p>
          <a:p>
            <a:r>
              <a:rPr lang="nl-NL" dirty="0"/>
              <a:t>Direct levensbedreigende problemen dienen direct te worden behandeld </a:t>
            </a:r>
          </a:p>
          <a:p>
            <a:r>
              <a:rPr lang="nl-NL" dirty="0"/>
              <a:t>Beoordeling en stabilisatie worden uitgevoerd voordat er ziekte specifieke diagnostiek/ behandeling plaatsvindt. </a:t>
            </a:r>
            <a:endParaRPr lang="en-US" dirty="0"/>
          </a:p>
        </p:txBody>
      </p:sp>
    </p:spTree>
    <p:extLst>
      <p:ext uri="{BB962C8B-B14F-4D97-AF65-F5344CB8AC3E}">
        <p14:creationId xmlns:p14="http://schemas.microsoft.com/office/powerpoint/2010/main" val="2700942944"/>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FF292352F58B4D851616288C9A0EC1" ma:contentTypeVersion="6" ma:contentTypeDescription="Een nieuw document maken." ma:contentTypeScope="" ma:versionID="278d2aa5065fd41e223d9e7563257e7f">
  <xsd:schema xmlns:xsd="http://www.w3.org/2001/XMLSchema" xmlns:xs="http://www.w3.org/2001/XMLSchema" xmlns:p="http://schemas.microsoft.com/office/2006/metadata/properties" xmlns:ns2="ca2c15d0-e5b9-4d03-97de-0ba48b5acc86" targetNamespace="http://schemas.microsoft.com/office/2006/metadata/properties" ma:root="true" ma:fieldsID="7a1459b58587e492022bc65141ec5307" ns2:_="">
    <xsd:import namespace="ca2c15d0-e5b9-4d03-97de-0ba48b5acc8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c15d0-e5b9-4d03-97de-0ba48b5acc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EB1A0C-6249-4FDC-AB5B-4DA70119CDED}">
  <ds:schemaRefs>
    <ds:schemaRef ds:uri="http://schemas.microsoft.com/sharepoint/v3/contenttype/forms"/>
  </ds:schemaRefs>
</ds:datastoreItem>
</file>

<file path=customXml/itemProps2.xml><?xml version="1.0" encoding="utf-8"?>
<ds:datastoreItem xmlns:ds="http://schemas.openxmlformats.org/officeDocument/2006/customXml" ds:itemID="{EC398454-73A0-4F44-B602-A8FA85CA40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2c15d0-e5b9-4d03-97de-0ba48b5acc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974A37-DD2B-46CD-96C9-3000B6EFF7C4}">
  <ds:schemaRefs>
    <ds:schemaRef ds:uri="http://purl.org/dc/dcmitype/"/>
    <ds:schemaRef ds:uri="http://purl.org/dc/elements/1.1/"/>
    <ds:schemaRef ds:uri="http://www.w3.org/XML/1998/namespace"/>
    <ds:schemaRef ds:uri="b2b57b3c-52bc-481a-965c-eb3d05235f00"/>
    <ds:schemaRef ds:uri="http://schemas.microsoft.com/office/2006/documentManagement/types"/>
    <ds:schemaRef ds:uri="625cb71c-9265-4001-abd6-ee9e53cd4b5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99</TotalTime>
  <Words>1683</Words>
  <Application>Microsoft Office PowerPoint</Application>
  <PresentationFormat>Breedbeeld</PresentationFormat>
  <Paragraphs>136</Paragraphs>
  <Slides>20</Slides>
  <Notes>9</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20</vt:i4>
      </vt:variant>
    </vt:vector>
  </HeadingPairs>
  <TitlesOfParts>
    <vt:vector size="29" baseType="lpstr">
      <vt:lpstr>Arial</vt:lpstr>
      <vt:lpstr>Calibri</vt:lpstr>
      <vt:lpstr>Calibri Light</vt:lpstr>
      <vt:lpstr>Gill Sans MT</vt:lpstr>
      <vt:lpstr>Impact</vt:lpstr>
      <vt:lpstr>Trebuchet MS</vt:lpstr>
      <vt:lpstr>Tw Cen MT</vt:lpstr>
      <vt:lpstr>Wingdings 3</vt:lpstr>
      <vt:lpstr>Badge</vt:lpstr>
      <vt:lpstr>Redeneerhulpmiddel: ABCDE</vt:lpstr>
      <vt:lpstr>lesdoelen</vt:lpstr>
      <vt:lpstr>Wat is klinisch redeneren? </vt:lpstr>
      <vt:lpstr>Redeneerhulpmiddelen</vt:lpstr>
      <vt:lpstr>Klinisch beeld van de zorgvrager </vt:lpstr>
      <vt:lpstr>Wat weet je er al van? </vt:lpstr>
      <vt:lpstr>Oorsprong</vt:lpstr>
      <vt:lpstr>Voordelen </vt:lpstr>
      <vt:lpstr>Benadering volgens ABCDE methode</vt:lpstr>
      <vt:lpstr>Eerste indruk </vt:lpstr>
      <vt:lpstr>Basisprincipes </vt:lpstr>
      <vt:lpstr>Specifiekere vraagstellingen</vt:lpstr>
      <vt:lpstr>Airway ( bovenste luchtweg) </vt:lpstr>
      <vt:lpstr>Breathing (ademhaling) </vt:lpstr>
      <vt:lpstr>Circulation</vt:lpstr>
      <vt:lpstr>Disability (neurologische toestand) </vt:lpstr>
      <vt:lpstr>Exposure (temperatuur) </vt:lpstr>
      <vt:lpstr>Meerwaarde ouderenzorg? </vt:lpstr>
      <vt:lpstr>Casus dhr. De Jong </vt:lpstr>
      <vt:lpstr>Casus Mw. Claessens op de revalidatieafdeling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Redeneerhulpmiddel: ABCDE</dc:title>
  <dc:creator>Janice Thompson</dc:creator>
  <cp:lastModifiedBy>Janice Thompson</cp:lastModifiedBy>
  <cp:revision>5</cp:revision>
  <dcterms:created xsi:type="dcterms:W3CDTF">2020-09-17T00:16:25Z</dcterms:created>
  <dcterms:modified xsi:type="dcterms:W3CDTF">2020-11-26T10:57:18Z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0x01010017FF292352F58B4D851616288C9A0EC1</vt:lpwstr>
  </property>
</Properties>
</file>